
<file path=[Content_Types].xml><?xml version="1.0" encoding="utf-8"?>
<Types xmlns="http://schemas.openxmlformats.org/package/2006/content-types">
  <Default Extension="fntdata" ContentType="application/x-fontdata"/>
  <Default Extension="jfif" ContentType="image/jpeg"/>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7"/>
  </p:notesMasterIdLst>
  <p:sldIdLst>
    <p:sldId id="256" r:id="rId2"/>
    <p:sldId id="257" r:id="rId3"/>
    <p:sldId id="258" r:id="rId4"/>
    <p:sldId id="271" r:id="rId5"/>
    <p:sldId id="357" r:id="rId6"/>
    <p:sldId id="343" r:id="rId7"/>
    <p:sldId id="354" r:id="rId8"/>
    <p:sldId id="359" r:id="rId9"/>
    <p:sldId id="363" r:id="rId10"/>
    <p:sldId id="355" r:id="rId11"/>
    <p:sldId id="360" r:id="rId12"/>
    <p:sldId id="364" r:id="rId13"/>
    <p:sldId id="361" r:id="rId14"/>
    <p:sldId id="362" r:id="rId15"/>
    <p:sldId id="270" r:id="rId16"/>
  </p:sldIdLst>
  <p:sldSz cx="18288000" cy="10287000"/>
  <p:notesSz cx="6950075" cy="9236075"/>
  <p:embeddedFontLst>
    <p:embeddedFont>
      <p:font typeface="Arabic Typesetting" panose="03020402040406030203" pitchFamily="66" charset="-78"/>
      <p:regular r:id="rId18"/>
    </p:embeddedFont>
    <p:embeddedFont>
      <p:font typeface="Calibri" panose="020F0502020204030204" pitchFamily="34" charset="0"/>
      <p:regular r:id="rId19"/>
      <p:bold r:id="rId20"/>
      <p:italic r:id="rId21"/>
      <p:boldItalic r:id="rId22"/>
    </p:embeddedFont>
    <p:embeddedFont>
      <p:font typeface="Gill Sans MT" panose="020B0502020104020203" pitchFamily="34" charset="0"/>
      <p:regular r:id="rId23"/>
      <p:bold r:id="rId24"/>
      <p:italic r:id="rId25"/>
      <p:boldItalic r:id="rId26"/>
    </p:embeddedFont>
    <p:embeddedFont>
      <p:font typeface="Poppins Bold" panose="020B0604020202020204" charset="0"/>
      <p:regular r:id="rId27"/>
    </p:embeddedFont>
    <p:embeddedFont>
      <p:font typeface="PT Bold Heading" panose="02010400000000000000" pitchFamily="2" charset="-78"/>
      <p:regular r:id="rId28"/>
    </p:embeddedFont>
    <p:embeddedFont>
      <p:font typeface="Traditional Arabic" panose="02020603050405020304" pitchFamily="18" charset="-78"/>
      <p:regular r:id="rId29"/>
      <p:bold r:id="rId3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ell" initials="d" lastIdx="1" clrIdx="0">
    <p:extLst>
      <p:ext uri="{19B8F6BF-5375-455C-9EA6-DF929625EA0E}">
        <p15:presenceInfo xmlns:p15="http://schemas.microsoft.com/office/powerpoint/2012/main" userId="dell"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74" autoAdjust="0"/>
    <p:restoredTop sz="94626" autoAdjust="0"/>
  </p:normalViewPr>
  <p:slideViewPr>
    <p:cSldViewPr>
      <p:cViewPr varScale="1">
        <p:scale>
          <a:sx n="55" d="100"/>
          <a:sy n="55" d="100"/>
        </p:scale>
        <p:origin x="797" y="3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font" Target="fonts/font4.fntdata"/><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font" Target="fonts/font8.fntdata"/><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29"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font" Target="fonts/font11.fntdata"/><Relationship Id="rId10" Type="http://schemas.openxmlformats.org/officeDocument/2006/relationships/slide" Target="slides/slide9.xml"/><Relationship Id="rId19" Type="http://schemas.openxmlformats.org/officeDocument/2006/relationships/font" Target="fonts/font2.fntdata"/><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font" Target="fonts/font13.fntdata"/><Relationship Id="rId35" Type="http://schemas.openxmlformats.org/officeDocument/2006/relationships/tableStyles" Target="tableStyle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E9041CB-A934-40F6-9206-38E7652B3947}" type="doc">
      <dgm:prSet loTypeId="urn:microsoft.com/office/officeart/2005/8/layout/radial6" loCatId="cycle" qsTypeId="urn:microsoft.com/office/officeart/2005/8/quickstyle/simple1" qsCatId="simple" csTypeId="urn:microsoft.com/office/officeart/2005/8/colors/accent1_2" csCatId="accent1" phldr="1"/>
      <dgm:spPr/>
      <dgm:t>
        <a:bodyPr/>
        <a:lstStyle/>
        <a:p>
          <a:pPr rtl="1"/>
          <a:endParaRPr lang="ar-IQ"/>
        </a:p>
      </dgm:t>
    </dgm:pt>
    <dgm:pt modelId="{89D07E28-77F3-4FA3-9129-A4D802DBB042}">
      <dgm:prSet phldrT="[نص]" custT="1"/>
      <dgm:spPr>
        <a:solidFill>
          <a:srgbClr val="FFFF00"/>
        </a:solidFill>
      </dgm:spPr>
      <dgm:t>
        <a:bodyPr/>
        <a:lstStyle/>
        <a:p>
          <a:pPr rtl="1"/>
          <a:r>
            <a:rPr lang="ar-IQ" sz="2800" dirty="0">
              <a:solidFill>
                <a:schemeClr val="tx1"/>
              </a:solidFill>
              <a:cs typeface="PT Bold Heading" panose="02010400000000000000" pitchFamily="2" charset="-78"/>
            </a:rPr>
            <a:t>العمليات العقلية للفعل الكامن </a:t>
          </a:r>
        </a:p>
      </dgm:t>
    </dgm:pt>
    <dgm:pt modelId="{089B9BEE-D66C-4580-8F4F-33ACBAFB499B}" type="parTrans" cxnId="{BE428609-328D-4BFB-822D-492BC3CBE7DF}">
      <dgm:prSet/>
      <dgm:spPr/>
      <dgm:t>
        <a:bodyPr/>
        <a:lstStyle/>
        <a:p>
          <a:pPr rtl="1"/>
          <a:endParaRPr lang="ar-IQ"/>
        </a:p>
      </dgm:t>
    </dgm:pt>
    <dgm:pt modelId="{20C6F2B6-3D6D-47D6-B19A-993F6859E657}" type="sibTrans" cxnId="{BE428609-328D-4BFB-822D-492BC3CBE7DF}">
      <dgm:prSet/>
      <dgm:spPr/>
      <dgm:t>
        <a:bodyPr/>
        <a:lstStyle/>
        <a:p>
          <a:pPr rtl="1"/>
          <a:endParaRPr lang="ar-IQ"/>
        </a:p>
      </dgm:t>
    </dgm:pt>
    <dgm:pt modelId="{7DA9DFEC-0015-4288-B9E4-798A4341EDC7}">
      <dgm:prSet phldrT="[نص]"/>
      <dgm:spPr>
        <a:solidFill>
          <a:schemeClr val="accent6"/>
        </a:solidFill>
      </dgm:spPr>
      <dgm:t>
        <a:bodyPr/>
        <a:lstStyle/>
        <a:p>
          <a:pPr rtl="1"/>
          <a:r>
            <a:rPr lang="ar-IQ" dirty="0">
              <a:solidFill>
                <a:schemeClr val="tx1"/>
              </a:solidFill>
              <a:cs typeface="PT Bold Heading" panose="02010400000000000000" pitchFamily="2" charset="-78"/>
            </a:rPr>
            <a:t>الادراك</a:t>
          </a:r>
        </a:p>
      </dgm:t>
    </dgm:pt>
    <dgm:pt modelId="{92AABF5C-CF08-4FCC-BC4C-445FB826968F}" type="parTrans" cxnId="{5639C283-DA0A-45B6-AB48-239810736CD5}">
      <dgm:prSet/>
      <dgm:spPr/>
      <dgm:t>
        <a:bodyPr/>
        <a:lstStyle/>
        <a:p>
          <a:pPr rtl="1"/>
          <a:endParaRPr lang="ar-IQ"/>
        </a:p>
      </dgm:t>
    </dgm:pt>
    <dgm:pt modelId="{6783666B-C62C-4B48-8863-499E29C7DD26}" type="sibTrans" cxnId="{5639C283-DA0A-45B6-AB48-239810736CD5}">
      <dgm:prSet/>
      <dgm:spPr/>
      <dgm:t>
        <a:bodyPr/>
        <a:lstStyle/>
        <a:p>
          <a:pPr rtl="1"/>
          <a:endParaRPr lang="ar-IQ"/>
        </a:p>
      </dgm:t>
    </dgm:pt>
    <dgm:pt modelId="{03019BD5-F1F7-46D3-BE46-44AFE5BDC5C0}">
      <dgm:prSet phldrT="[نص]" custT="1"/>
      <dgm:spPr/>
      <dgm:t>
        <a:bodyPr/>
        <a:lstStyle/>
        <a:p>
          <a:pPr rtl="1"/>
          <a:r>
            <a:rPr lang="ar-IQ" sz="3200" b="1" dirty="0">
              <a:solidFill>
                <a:schemeClr val="tx1"/>
              </a:solidFill>
              <a:cs typeface="PT Bold Heading" panose="02010400000000000000" pitchFamily="2" charset="-78"/>
            </a:rPr>
            <a:t>التصور</a:t>
          </a:r>
        </a:p>
      </dgm:t>
    </dgm:pt>
    <dgm:pt modelId="{BC4B96B7-FD04-48D7-BA09-68C15C4136E0}" type="parTrans" cxnId="{A921B10D-7ECF-490A-9D3C-5D9F332BB6DE}">
      <dgm:prSet/>
      <dgm:spPr/>
      <dgm:t>
        <a:bodyPr/>
        <a:lstStyle/>
        <a:p>
          <a:pPr rtl="1"/>
          <a:endParaRPr lang="ar-IQ"/>
        </a:p>
      </dgm:t>
    </dgm:pt>
    <dgm:pt modelId="{F1C986D2-06E5-457C-ADC4-EC5687E9FE2B}" type="sibTrans" cxnId="{A921B10D-7ECF-490A-9D3C-5D9F332BB6DE}">
      <dgm:prSet/>
      <dgm:spPr/>
      <dgm:t>
        <a:bodyPr/>
        <a:lstStyle/>
        <a:p>
          <a:pPr rtl="1"/>
          <a:endParaRPr lang="ar-IQ"/>
        </a:p>
      </dgm:t>
    </dgm:pt>
    <dgm:pt modelId="{417C889A-5705-415C-ABC7-AED58A0D2D0E}">
      <dgm:prSet phldrT="[نص]"/>
      <dgm:spPr>
        <a:solidFill>
          <a:srgbClr val="00B050"/>
        </a:solidFill>
      </dgm:spPr>
      <dgm:t>
        <a:bodyPr/>
        <a:lstStyle/>
        <a:p>
          <a:pPr rtl="1"/>
          <a:r>
            <a:rPr lang="ar-IQ" dirty="0">
              <a:cs typeface="PT Bold Heading" panose="02010400000000000000" pitchFamily="2" charset="-78"/>
            </a:rPr>
            <a:t>الخيال الحركي</a:t>
          </a:r>
        </a:p>
      </dgm:t>
    </dgm:pt>
    <dgm:pt modelId="{1E8CD0FA-FE2A-44B5-B5D3-0CEC2421E765}" type="parTrans" cxnId="{B13E457A-3CF8-4294-A280-94527EDD5778}">
      <dgm:prSet/>
      <dgm:spPr/>
      <dgm:t>
        <a:bodyPr/>
        <a:lstStyle/>
        <a:p>
          <a:pPr rtl="1"/>
          <a:endParaRPr lang="ar-IQ"/>
        </a:p>
      </dgm:t>
    </dgm:pt>
    <dgm:pt modelId="{00329FAD-0FDD-42C9-B20F-2C2D643D08E0}" type="sibTrans" cxnId="{B13E457A-3CF8-4294-A280-94527EDD5778}">
      <dgm:prSet/>
      <dgm:spPr/>
      <dgm:t>
        <a:bodyPr/>
        <a:lstStyle/>
        <a:p>
          <a:pPr rtl="1"/>
          <a:endParaRPr lang="ar-IQ"/>
        </a:p>
      </dgm:t>
    </dgm:pt>
    <dgm:pt modelId="{F1D892BD-C219-4CBE-A26F-B0FBD40E8F3E}">
      <dgm:prSet phldrT="[نص]"/>
      <dgm:spPr>
        <a:solidFill>
          <a:srgbClr val="FF0000"/>
        </a:solidFill>
      </dgm:spPr>
      <dgm:t>
        <a:bodyPr/>
        <a:lstStyle/>
        <a:p>
          <a:pPr rtl="1"/>
          <a:r>
            <a:rPr lang="ar-IQ" b="1" dirty="0">
              <a:solidFill>
                <a:schemeClr val="tx1"/>
              </a:solidFill>
              <a:cs typeface="PT Bold Heading" panose="02010400000000000000" pitchFamily="2" charset="-78"/>
            </a:rPr>
            <a:t>التفكير</a:t>
          </a:r>
        </a:p>
      </dgm:t>
    </dgm:pt>
    <dgm:pt modelId="{BF8AC505-BF28-4526-BAD7-99A7D41CD26C}" type="parTrans" cxnId="{B92B2A19-DA93-4CD4-9BE7-B4EDFEEAF772}">
      <dgm:prSet/>
      <dgm:spPr/>
      <dgm:t>
        <a:bodyPr/>
        <a:lstStyle/>
        <a:p>
          <a:pPr rtl="1"/>
          <a:endParaRPr lang="ar-IQ"/>
        </a:p>
      </dgm:t>
    </dgm:pt>
    <dgm:pt modelId="{3C7D6218-1FA5-41F4-AA38-44A601FC2D8F}" type="sibTrans" cxnId="{B92B2A19-DA93-4CD4-9BE7-B4EDFEEAF772}">
      <dgm:prSet/>
      <dgm:spPr/>
      <dgm:t>
        <a:bodyPr/>
        <a:lstStyle/>
        <a:p>
          <a:pPr rtl="1"/>
          <a:endParaRPr lang="ar-IQ"/>
        </a:p>
      </dgm:t>
    </dgm:pt>
    <dgm:pt modelId="{B5CB91CF-36FB-45FD-B055-A9080EC4B09B}">
      <dgm:prSet/>
      <dgm:spPr/>
      <dgm:t>
        <a:bodyPr/>
        <a:lstStyle/>
        <a:p>
          <a:pPr rtl="1"/>
          <a:endParaRPr lang="ar-IQ"/>
        </a:p>
      </dgm:t>
    </dgm:pt>
    <dgm:pt modelId="{BF4E8490-9E48-42B1-B140-55F43284CF71}" type="parTrans" cxnId="{75AA91BE-604C-44B2-A66A-91EC0255D2F8}">
      <dgm:prSet/>
      <dgm:spPr/>
      <dgm:t>
        <a:bodyPr/>
        <a:lstStyle/>
        <a:p>
          <a:pPr rtl="1"/>
          <a:endParaRPr lang="ar-IQ"/>
        </a:p>
      </dgm:t>
    </dgm:pt>
    <dgm:pt modelId="{DE82DAE1-A47F-42CE-B91A-9DE7FEEFDAFD}" type="sibTrans" cxnId="{75AA91BE-604C-44B2-A66A-91EC0255D2F8}">
      <dgm:prSet/>
      <dgm:spPr/>
      <dgm:t>
        <a:bodyPr/>
        <a:lstStyle/>
        <a:p>
          <a:pPr rtl="1"/>
          <a:endParaRPr lang="ar-IQ"/>
        </a:p>
      </dgm:t>
    </dgm:pt>
    <dgm:pt modelId="{ABBC3AA9-9A27-4A9C-9844-9AD77CAE8FC3}" type="pres">
      <dgm:prSet presAssocID="{DE9041CB-A934-40F6-9206-38E7652B3947}" presName="Name0" presStyleCnt="0">
        <dgm:presLayoutVars>
          <dgm:chMax val="1"/>
          <dgm:dir/>
          <dgm:animLvl val="ctr"/>
          <dgm:resizeHandles val="exact"/>
        </dgm:presLayoutVars>
      </dgm:prSet>
      <dgm:spPr/>
    </dgm:pt>
    <dgm:pt modelId="{5370C52F-6E6C-44F9-A4F7-C6F3C21C5E24}" type="pres">
      <dgm:prSet presAssocID="{89D07E28-77F3-4FA3-9129-A4D802DBB042}" presName="centerShape" presStyleLbl="node0" presStyleIdx="0" presStyleCnt="1" custScaleX="123023"/>
      <dgm:spPr/>
    </dgm:pt>
    <dgm:pt modelId="{2982839E-83CC-40CA-BEBC-F95291671E37}" type="pres">
      <dgm:prSet presAssocID="{7DA9DFEC-0015-4288-B9E4-798A4341EDC7}" presName="node" presStyleLbl="node1" presStyleIdx="0" presStyleCnt="4">
        <dgm:presLayoutVars>
          <dgm:bulletEnabled val="1"/>
        </dgm:presLayoutVars>
      </dgm:prSet>
      <dgm:spPr/>
    </dgm:pt>
    <dgm:pt modelId="{B852D6BB-2508-467E-8BF6-A01BEFBF61E4}" type="pres">
      <dgm:prSet presAssocID="{7DA9DFEC-0015-4288-B9E4-798A4341EDC7}" presName="dummy" presStyleCnt="0"/>
      <dgm:spPr/>
    </dgm:pt>
    <dgm:pt modelId="{C0F97C6D-3C1D-45D7-BAFB-904847770B7B}" type="pres">
      <dgm:prSet presAssocID="{6783666B-C62C-4B48-8863-499E29C7DD26}" presName="sibTrans" presStyleLbl="sibTrans2D1" presStyleIdx="0" presStyleCnt="4"/>
      <dgm:spPr/>
    </dgm:pt>
    <dgm:pt modelId="{48B1BD6C-7BE8-4535-A50C-BA69C18F7E0F}" type="pres">
      <dgm:prSet presAssocID="{03019BD5-F1F7-46D3-BE46-44AFE5BDC5C0}" presName="node" presStyleLbl="node1" presStyleIdx="1" presStyleCnt="4">
        <dgm:presLayoutVars>
          <dgm:bulletEnabled val="1"/>
        </dgm:presLayoutVars>
      </dgm:prSet>
      <dgm:spPr/>
    </dgm:pt>
    <dgm:pt modelId="{B3AD6AE5-4D44-40CA-977C-6278B08840E6}" type="pres">
      <dgm:prSet presAssocID="{03019BD5-F1F7-46D3-BE46-44AFE5BDC5C0}" presName="dummy" presStyleCnt="0"/>
      <dgm:spPr/>
    </dgm:pt>
    <dgm:pt modelId="{DE05C074-0B14-4EEB-B260-04208E3BFC49}" type="pres">
      <dgm:prSet presAssocID="{F1C986D2-06E5-457C-ADC4-EC5687E9FE2B}" presName="sibTrans" presStyleLbl="sibTrans2D1" presStyleIdx="1" presStyleCnt="4"/>
      <dgm:spPr/>
    </dgm:pt>
    <dgm:pt modelId="{4AFA52C0-B6A0-4A92-BEDA-4E4A80A988D2}" type="pres">
      <dgm:prSet presAssocID="{417C889A-5705-415C-ABC7-AED58A0D2D0E}" presName="node" presStyleLbl="node1" presStyleIdx="2" presStyleCnt="4" custRadScaleRad="100180" custRadScaleInc="-158">
        <dgm:presLayoutVars>
          <dgm:bulletEnabled val="1"/>
        </dgm:presLayoutVars>
      </dgm:prSet>
      <dgm:spPr/>
    </dgm:pt>
    <dgm:pt modelId="{D3D5FF9B-FBD5-43E5-BE88-2828F3C11903}" type="pres">
      <dgm:prSet presAssocID="{417C889A-5705-415C-ABC7-AED58A0D2D0E}" presName="dummy" presStyleCnt="0"/>
      <dgm:spPr/>
    </dgm:pt>
    <dgm:pt modelId="{1AA73294-8F9B-405F-B190-6BA670703033}" type="pres">
      <dgm:prSet presAssocID="{00329FAD-0FDD-42C9-B20F-2C2D643D08E0}" presName="sibTrans" presStyleLbl="sibTrans2D1" presStyleIdx="2" presStyleCnt="4"/>
      <dgm:spPr/>
    </dgm:pt>
    <dgm:pt modelId="{F1D0C4ED-58B5-47D5-B87A-0AA44DD6C46F}" type="pres">
      <dgm:prSet presAssocID="{F1D892BD-C219-4CBE-A26F-B0FBD40E8F3E}" presName="node" presStyleLbl="node1" presStyleIdx="3" presStyleCnt="4">
        <dgm:presLayoutVars>
          <dgm:bulletEnabled val="1"/>
        </dgm:presLayoutVars>
      </dgm:prSet>
      <dgm:spPr/>
    </dgm:pt>
    <dgm:pt modelId="{D9A9A34E-BB5A-425F-9D35-51C3D619AF51}" type="pres">
      <dgm:prSet presAssocID="{F1D892BD-C219-4CBE-A26F-B0FBD40E8F3E}" presName="dummy" presStyleCnt="0"/>
      <dgm:spPr/>
    </dgm:pt>
    <dgm:pt modelId="{AAC4FA4B-1B80-4475-9787-0B064E042759}" type="pres">
      <dgm:prSet presAssocID="{3C7D6218-1FA5-41F4-AA38-44A601FC2D8F}" presName="sibTrans" presStyleLbl="sibTrans2D1" presStyleIdx="3" presStyleCnt="4"/>
      <dgm:spPr/>
    </dgm:pt>
  </dgm:ptLst>
  <dgm:cxnLst>
    <dgm:cxn modelId="{BE428609-328D-4BFB-822D-492BC3CBE7DF}" srcId="{DE9041CB-A934-40F6-9206-38E7652B3947}" destId="{89D07E28-77F3-4FA3-9129-A4D802DBB042}" srcOrd="0" destOrd="0" parTransId="{089B9BEE-D66C-4580-8F4F-33ACBAFB499B}" sibTransId="{20C6F2B6-3D6D-47D6-B19A-993F6859E657}"/>
    <dgm:cxn modelId="{A921B10D-7ECF-490A-9D3C-5D9F332BB6DE}" srcId="{89D07E28-77F3-4FA3-9129-A4D802DBB042}" destId="{03019BD5-F1F7-46D3-BE46-44AFE5BDC5C0}" srcOrd="1" destOrd="0" parTransId="{BC4B96B7-FD04-48D7-BA09-68C15C4136E0}" sibTransId="{F1C986D2-06E5-457C-ADC4-EC5687E9FE2B}"/>
    <dgm:cxn modelId="{B92B2A19-DA93-4CD4-9BE7-B4EDFEEAF772}" srcId="{89D07E28-77F3-4FA3-9129-A4D802DBB042}" destId="{F1D892BD-C219-4CBE-A26F-B0FBD40E8F3E}" srcOrd="3" destOrd="0" parTransId="{BF8AC505-BF28-4526-BAD7-99A7D41CD26C}" sibTransId="{3C7D6218-1FA5-41F4-AA38-44A601FC2D8F}"/>
    <dgm:cxn modelId="{7F07E630-0493-4C84-A7B4-53FEC63FD733}" type="presOf" srcId="{F1C986D2-06E5-457C-ADC4-EC5687E9FE2B}" destId="{DE05C074-0B14-4EEB-B260-04208E3BFC49}" srcOrd="0" destOrd="0" presId="urn:microsoft.com/office/officeart/2005/8/layout/radial6"/>
    <dgm:cxn modelId="{E2B35972-6F27-4B79-84D1-655285342E87}" type="presOf" srcId="{89D07E28-77F3-4FA3-9129-A4D802DBB042}" destId="{5370C52F-6E6C-44F9-A4F7-C6F3C21C5E24}" srcOrd="0" destOrd="0" presId="urn:microsoft.com/office/officeart/2005/8/layout/radial6"/>
    <dgm:cxn modelId="{55CD7754-5AD5-41D7-901C-179E3EE58F97}" type="presOf" srcId="{00329FAD-0FDD-42C9-B20F-2C2D643D08E0}" destId="{1AA73294-8F9B-405F-B190-6BA670703033}" srcOrd="0" destOrd="0" presId="urn:microsoft.com/office/officeart/2005/8/layout/radial6"/>
    <dgm:cxn modelId="{B13E457A-3CF8-4294-A280-94527EDD5778}" srcId="{89D07E28-77F3-4FA3-9129-A4D802DBB042}" destId="{417C889A-5705-415C-ABC7-AED58A0D2D0E}" srcOrd="2" destOrd="0" parTransId="{1E8CD0FA-FE2A-44B5-B5D3-0CEC2421E765}" sibTransId="{00329FAD-0FDD-42C9-B20F-2C2D643D08E0}"/>
    <dgm:cxn modelId="{5639C283-DA0A-45B6-AB48-239810736CD5}" srcId="{89D07E28-77F3-4FA3-9129-A4D802DBB042}" destId="{7DA9DFEC-0015-4288-B9E4-798A4341EDC7}" srcOrd="0" destOrd="0" parTransId="{92AABF5C-CF08-4FCC-BC4C-445FB826968F}" sibTransId="{6783666B-C62C-4B48-8863-499E29C7DD26}"/>
    <dgm:cxn modelId="{43920290-A047-4F4A-B5A0-CD56565FC8BE}" type="presOf" srcId="{417C889A-5705-415C-ABC7-AED58A0D2D0E}" destId="{4AFA52C0-B6A0-4A92-BEDA-4E4A80A988D2}" srcOrd="0" destOrd="0" presId="urn:microsoft.com/office/officeart/2005/8/layout/radial6"/>
    <dgm:cxn modelId="{75AA91BE-604C-44B2-A66A-91EC0255D2F8}" srcId="{DE9041CB-A934-40F6-9206-38E7652B3947}" destId="{B5CB91CF-36FB-45FD-B055-A9080EC4B09B}" srcOrd="1" destOrd="0" parTransId="{BF4E8490-9E48-42B1-B140-55F43284CF71}" sibTransId="{DE82DAE1-A47F-42CE-B91A-9DE7FEEFDAFD}"/>
    <dgm:cxn modelId="{6A32E4CA-1D93-47D2-B9AD-A0775FE7EC76}" type="presOf" srcId="{03019BD5-F1F7-46D3-BE46-44AFE5BDC5C0}" destId="{48B1BD6C-7BE8-4535-A50C-BA69C18F7E0F}" srcOrd="0" destOrd="0" presId="urn:microsoft.com/office/officeart/2005/8/layout/radial6"/>
    <dgm:cxn modelId="{EE52DACD-1863-4D98-B5E9-83C054CA4417}" type="presOf" srcId="{F1D892BD-C219-4CBE-A26F-B0FBD40E8F3E}" destId="{F1D0C4ED-58B5-47D5-B87A-0AA44DD6C46F}" srcOrd="0" destOrd="0" presId="urn:microsoft.com/office/officeart/2005/8/layout/radial6"/>
    <dgm:cxn modelId="{4F403CE8-9E11-4DDE-81DC-E25F3AF6EDAE}" type="presOf" srcId="{6783666B-C62C-4B48-8863-499E29C7DD26}" destId="{C0F97C6D-3C1D-45D7-BAFB-904847770B7B}" srcOrd="0" destOrd="0" presId="urn:microsoft.com/office/officeart/2005/8/layout/radial6"/>
    <dgm:cxn modelId="{A37906EE-4A54-4CF7-BD5A-67C89EE2CB0E}" type="presOf" srcId="{DE9041CB-A934-40F6-9206-38E7652B3947}" destId="{ABBC3AA9-9A27-4A9C-9844-9AD77CAE8FC3}" srcOrd="0" destOrd="0" presId="urn:microsoft.com/office/officeart/2005/8/layout/radial6"/>
    <dgm:cxn modelId="{59068CF9-63AA-4BA6-91B1-FDDEEE04346E}" type="presOf" srcId="{3C7D6218-1FA5-41F4-AA38-44A601FC2D8F}" destId="{AAC4FA4B-1B80-4475-9787-0B064E042759}" srcOrd="0" destOrd="0" presId="urn:microsoft.com/office/officeart/2005/8/layout/radial6"/>
    <dgm:cxn modelId="{E8A5F0FA-3611-42E0-89A3-38F42B86687E}" type="presOf" srcId="{7DA9DFEC-0015-4288-B9E4-798A4341EDC7}" destId="{2982839E-83CC-40CA-BEBC-F95291671E37}" srcOrd="0" destOrd="0" presId="urn:microsoft.com/office/officeart/2005/8/layout/radial6"/>
    <dgm:cxn modelId="{092EA169-2922-42DB-8707-E283C9AE90EB}" type="presParOf" srcId="{ABBC3AA9-9A27-4A9C-9844-9AD77CAE8FC3}" destId="{5370C52F-6E6C-44F9-A4F7-C6F3C21C5E24}" srcOrd="0" destOrd="0" presId="urn:microsoft.com/office/officeart/2005/8/layout/radial6"/>
    <dgm:cxn modelId="{80B296B7-3278-4CBF-A9FA-A336AEC51008}" type="presParOf" srcId="{ABBC3AA9-9A27-4A9C-9844-9AD77CAE8FC3}" destId="{2982839E-83CC-40CA-BEBC-F95291671E37}" srcOrd="1" destOrd="0" presId="urn:microsoft.com/office/officeart/2005/8/layout/radial6"/>
    <dgm:cxn modelId="{E0BDBB5B-5CA2-4EE4-8A16-80EE8121F197}" type="presParOf" srcId="{ABBC3AA9-9A27-4A9C-9844-9AD77CAE8FC3}" destId="{B852D6BB-2508-467E-8BF6-A01BEFBF61E4}" srcOrd="2" destOrd="0" presId="urn:microsoft.com/office/officeart/2005/8/layout/radial6"/>
    <dgm:cxn modelId="{7FD7014A-7E8F-4B45-89FC-59E04383FEA1}" type="presParOf" srcId="{ABBC3AA9-9A27-4A9C-9844-9AD77CAE8FC3}" destId="{C0F97C6D-3C1D-45D7-BAFB-904847770B7B}" srcOrd="3" destOrd="0" presId="urn:microsoft.com/office/officeart/2005/8/layout/radial6"/>
    <dgm:cxn modelId="{543B483A-9914-4CE9-9920-A67B394AC037}" type="presParOf" srcId="{ABBC3AA9-9A27-4A9C-9844-9AD77CAE8FC3}" destId="{48B1BD6C-7BE8-4535-A50C-BA69C18F7E0F}" srcOrd="4" destOrd="0" presId="urn:microsoft.com/office/officeart/2005/8/layout/radial6"/>
    <dgm:cxn modelId="{0DAAB80A-C042-4557-AA0F-39F2AAA2D915}" type="presParOf" srcId="{ABBC3AA9-9A27-4A9C-9844-9AD77CAE8FC3}" destId="{B3AD6AE5-4D44-40CA-977C-6278B08840E6}" srcOrd="5" destOrd="0" presId="urn:microsoft.com/office/officeart/2005/8/layout/radial6"/>
    <dgm:cxn modelId="{37BC2E8B-EAF3-45C8-B808-21AC902481BF}" type="presParOf" srcId="{ABBC3AA9-9A27-4A9C-9844-9AD77CAE8FC3}" destId="{DE05C074-0B14-4EEB-B260-04208E3BFC49}" srcOrd="6" destOrd="0" presId="urn:microsoft.com/office/officeart/2005/8/layout/radial6"/>
    <dgm:cxn modelId="{A7DC83A2-2D94-4623-AB0B-7D80A63E5CA6}" type="presParOf" srcId="{ABBC3AA9-9A27-4A9C-9844-9AD77CAE8FC3}" destId="{4AFA52C0-B6A0-4A92-BEDA-4E4A80A988D2}" srcOrd="7" destOrd="0" presId="urn:microsoft.com/office/officeart/2005/8/layout/radial6"/>
    <dgm:cxn modelId="{E69E5EB4-82E9-49DF-AFBD-08BE9F231497}" type="presParOf" srcId="{ABBC3AA9-9A27-4A9C-9844-9AD77CAE8FC3}" destId="{D3D5FF9B-FBD5-43E5-BE88-2828F3C11903}" srcOrd="8" destOrd="0" presId="urn:microsoft.com/office/officeart/2005/8/layout/radial6"/>
    <dgm:cxn modelId="{C6E76E72-2511-4E54-86A6-FB85B988F8BA}" type="presParOf" srcId="{ABBC3AA9-9A27-4A9C-9844-9AD77CAE8FC3}" destId="{1AA73294-8F9B-405F-B190-6BA670703033}" srcOrd="9" destOrd="0" presId="urn:microsoft.com/office/officeart/2005/8/layout/radial6"/>
    <dgm:cxn modelId="{8068CAAB-7EBF-4672-92F8-0EB2560F0A98}" type="presParOf" srcId="{ABBC3AA9-9A27-4A9C-9844-9AD77CAE8FC3}" destId="{F1D0C4ED-58B5-47D5-B87A-0AA44DD6C46F}" srcOrd="10" destOrd="0" presId="urn:microsoft.com/office/officeart/2005/8/layout/radial6"/>
    <dgm:cxn modelId="{DC1FE9C1-F3FE-4B03-BA5B-86D478914C25}" type="presParOf" srcId="{ABBC3AA9-9A27-4A9C-9844-9AD77CAE8FC3}" destId="{D9A9A34E-BB5A-425F-9D35-51C3D619AF51}" srcOrd="11" destOrd="0" presId="urn:microsoft.com/office/officeart/2005/8/layout/radial6"/>
    <dgm:cxn modelId="{1661DA5F-1B85-49FA-89C1-E02188D59CEE}" type="presParOf" srcId="{ABBC3AA9-9A27-4A9C-9844-9AD77CAE8FC3}" destId="{AAC4FA4B-1B80-4475-9787-0B064E042759}" srcOrd="12" destOrd="0" presId="urn:microsoft.com/office/officeart/2005/8/layout/radial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C4FA4B-1B80-4475-9787-0B064E042759}">
      <dsp:nvSpPr>
        <dsp:cNvPr id="0" name=""/>
        <dsp:cNvSpPr/>
      </dsp:nvSpPr>
      <dsp:spPr>
        <a:xfrm>
          <a:off x="2863326" y="832038"/>
          <a:ext cx="5561677" cy="5561677"/>
        </a:xfrm>
        <a:prstGeom prst="blockArc">
          <a:avLst>
            <a:gd name="adj1" fmla="val 10800000"/>
            <a:gd name="adj2" fmla="val 16200000"/>
            <a:gd name="adj3" fmla="val 4635"/>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AA73294-8F9B-405F-B190-6BA670703033}">
      <dsp:nvSpPr>
        <dsp:cNvPr id="0" name=""/>
        <dsp:cNvSpPr/>
      </dsp:nvSpPr>
      <dsp:spPr>
        <a:xfrm>
          <a:off x="2863325" y="833397"/>
          <a:ext cx="5561677" cy="5561677"/>
        </a:xfrm>
        <a:prstGeom prst="blockArc">
          <a:avLst>
            <a:gd name="adj1" fmla="val 5397150"/>
            <a:gd name="adj2" fmla="val 10801720"/>
            <a:gd name="adj3" fmla="val 4635"/>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E05C074-0B14-4EEB-B260-04208E3BFC49}">
      <dsp:nvSpPr>
        <dsp:cNvPr id="0" name=""/>
        <dsp:cNvSpPr/>
      </dsp:nvSpPr>
      <dsp:spPr>
        <a:xfrm>
          <a:off x="2863326" y="833397"/>
          <a:ext cx="5561677" cy="5561677"/>
        </a:xfrm>
        <a:prstGeom prst="blockArc">
          <a:avLst>
            <a:gd name="adj1" fmla="val 21598280"/>
            <a:gd name="adj2" fmla="val 5397151"/>
            <a:gd name="adj3" fmla="val 4635"/>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0F97C6D-3C1D-45D7-BAFB-904847770B7B}">
      <dsp:nvSpPr>
        <dsp:cNvPr id="0" name=""/>
        <dsp:cNvSpPr/>
      </dsp:nvSpPr>
      <dsp:spPr>
        <a:xfrm>
          <a:off x="2863326" y="832038"/>
          <a:ext cx="5561677" cy="5561677"/>
        </a:xfrm>
        <a:prstGeom prst="blockArc">
          <a:avLst>
            <a:gd name="adj1" fmla="val 16200000"/>
            <a:gd name="adj2" fmla="val 0"/>
            <a:gd name="adj3" fmla="val 4635"/>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370C52F-6E6C-44F9-A4F7-C6F3C21C5E24}">
      <dsp:nvSpPr>
        <dsp:cNvPr id="0" name=""/>
        <dsp:cNvSpPr/>
      </dsp:nvSpPr>
      <dsp:spPr>
        <a:xfrm>
          <a:off x="4071000" y="2334120"/>
          <a:ext cx="3146328" cy="2557512"/>
        </a:xfrm>
        <a:prstGeom prst="ellipse">
          <a:avLst/>
        </a:prstGeom>
        <a:solidFill>
          <a:srgbClr val="FFFF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rtl="1">
            <a:lnSpc>
              <a:spcPct val="90000"/>
            </a:lnSpc>
            <a:spcBef>
              <a:spcPct val="0"/>
            </a:spcBef>
            <a:spcAft>
              <a:spcPct val="35000"/>
            </a:spcAft>
            <a:buNone/>
          </a:pPr>
          <a:r>
            <a:rPr lang="ar-IQ" sz="2800" kern="1200" dirty="0">
              <a:solidFill>
                <a:schemeClr val="tx1"/>
              </a:solidFill>
              <a:cs typeface="PT Bold Heading" panose="02010400000000000000" pitchFamily="2" charset="-78"/>
            </a:rPr>
            <a:t>العمليات العقلية للفعل الكامن </a:t>
          </a:r>
        </a:p>
      </dsp:txBody>
      <dsp:txXfrm>
        <a:off x="4531769" y="2708659"/>
        <a:ext cx="2224790" cy="1808434"/>
      </dsp:txXfrm>
    </dsp:sp>
    <dsp:sp modelId="{2982839E-83CC-40CA-BEBC-F95291671E37}">
      <dsp:nvSpPr>
        <dsp:cNvPr id="0" name=""/>
        <dsp:cNvSpPr/>
      </dsp:nvSpPr>
      <dsp:spPr>
        <a:xfrm>
          <a:off x="4749035" y="1358"/>
          <a:ext cx="1790258" cy="1790258"/>
        </a:xfrm>
        <a:prstGeom prst="ellipse">
          <a:avLst/>
        </a:prstGeom>
        <a:solidFill>
          <a:schemeClr val="accent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rtl="1">
            <a:lnSpc>
              <a:spcPct val="90000"/>
            </a:lnSpc>
            <a:spcBef>
              <a:spcPct val="0"/>
            </a:spcBef>
            <a:spcAft>
              <a:spcPct val="35000"/>
            </a:spcAft>
            <a:buNone/>
          </a:pPr>
          <a:r>
            <a:rPr lang="ar-IQ" sz="2800" kern="1200" dirty="0">
              <a:solidFill>
                <a:schemeClr val="tx1"/>
              </a:solidFill>
              <a:cs typeface="PT Bold Heading" panose="02010400000000000000" pitchFamily="2" charset="-78"/>
            </a:rPr>
            <a:t>الادراك</a:t>
          </a:r>
        </a:p>
      </dsp:txBody>
      <dsp:txXfrm>
        <a:off x="5011212" y="263535"/>
        <a:ext cx="1265904" cy="1265904"/>
      </dsp:txXfrm>
    </dsp:sp>
    <dsp:sp modelId="{48B1BD6C-7BE8-4535-A50C-BA69C18F7E0F}">
      <dsp:nvSpPr>
        <dsp:cNvPr id="0" name=""/>
        <dsp:cNvSpPr/>
      </dsp:nvSpPr>
      <dsp:spPr>
        <a:xfrm>
          <a:off x="7465425" y="2717747"/>
          <a:ext cx="1790258" cy="179025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1422400" rtl="1">
            <a:lnSpc>
              <a:spcPct val="90000"/>
            </a:lnSpc>
            <a:spcBef>
              <a:spcPct val="0"/>
            </a:spcBef>
            <a:spcAft>
              <a:spcPct val="35000"/>
            </a:spcAft>
            <a:buNone/>
          </a:pPr>
          <a:r>
            <a:rPr lang="ar-IQ" sz="3200" b="1" kern="1200" dirty="0">
              <a:solidFill>
                <a:schemeClr val="tx1"/>
              </a:solidFill>
              <a:cs typeface="PT Bold Heading" panose="02010400000000000000" pitchFamily="2" charset="-78"/>
            </a:rPr>
            <a:t>التصور</a:t>
          </a:r>
        </a:p>
      </dsp:txBody>
      <dsp:txXfrm>
        <a:off x="7727602" y="2979924"/>
        <a:ext cx="1265904" cy="1265904"/>
      </dsp:txXfrm>
    </dsp:sp>
    <dsp:sp modelId="{4AFA52C0-B6A0-4A92-BEDA-4E4A80A988D2}">
      <dsp:nvSpPr>
        <dsp:cNvPr id="0" name=""/>
        <dsp:cNvSpPr/>
      </dsp:nvSpPr>
      <dsp:spPr>
        <a:xfrm>
          <a:off x="4751286" y="5435495"/>
          <a:ext cx="1790258" cy="1790258"/>
        </a:xfrm>
        <a:prstGeom prst="ellipse">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rtl="1">
            <a:lnSpc>
              <a:spcPct val="90000"/>
            </a:lnSpc>
            <a:spcBef>
              <a:spcPct val="0"/>
            </a:spcBef>
            <a:spcAft>
              <a:spcPct val="35000"/>
            </a:spcAft>
            <a:buNone/>
          </a:pPr>
          <a:r>
            <a:rPr lang="ar-IQ" sz="2800" kern="1200" dirty="0">
              <a:cs typeface="PT Bold Heading" panose="02010400000000000000" pitchFamily="2" charset="-78"/>
            </a:rPr>
            <a:t>الخيال الحركي</a:t>
          </a:r>
        </a:p>
      </dsp:txBody>
      <dsp:txXfrm>
        <a:off x="5013463" y="5697672"/>
        <a:ext cx="1265904" cy="1265904"/>
      </dsp:txXfrm>
    </dsp:sp>
    <dsp:sp modelId="{F1D0C4ED-58B5-47D5-B87A-0AA44DD6C46F}">
      <dsp:nvSpPr>
        <dsp:cNvPr id="0" name=""/>
        <dsp:cNvSpPr/>
      </dsp:nvSpPr>
      <dsp:spPr>
        <a:xfrm>
          <a:off x="2032646" y="2717747"/>
          <a:ext cx="1790258" cy="1790258"/>
        </a:xfrm>
        <a:prstGeom prst="ellipse">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rtl="1">
            <a:lnSpc>
              <a:spcPct val="90000"/>
            </a:lnSpc>
            <a:spcBef>
              <a:spcPct val="0"/>
            </a:spcBef>
            <a:spcAft>
              <a:spcPct val="35000"/>
            </a:spcAft>
            <a:buNone/>
          </a:pPr>
          <a:r>
            <a:rPr lang="ar-IQ" sz="2800" b="1" kern="1200" dirty="0">
              <a:solidFill>
                <a:schemeClr val="tx1"/>
              </a:solidFill>
              <a:cs typeface="PT Bold Heading" panose="02010400000000000000" pitchFamily="2" charset="-78"/>
            </a:rPr>
            <a:t>التفكير</a:t>
          </a:r>
        </a:p>
      </dsp:txBody>
      <dsp:txXfrm>
        <a:off x="2294823" y="2979924"/>
        <a:ext cx="1265904" cy="1265904"/>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938376" y="0"/>
            <a:ext cx="3011699" cy="461804"/>
          </a:xfrm>
          <a:prstGeom prst="rect">
            <a:avLst/>
          </a:prstGeom>
        </p:spPr>
        <p:txBody>
          <a:bodyPr vert="horz" lIns="92492" tIns="46246" rIns="92492" bIns="46246" rtlCol="1"/>
          <a:lstStyle>
            <a:lvl1pPr algn="r">
              <a:defRPr sz="1200"/>
            </a:lvl1pPr>
          </a:lstStyle>
          <a:p>
            <a:endParaRPr lang="ar-IQ"/>
          </a:p>
        </p:txBody>
      </p:sp>
      <p:sp>
        <p:nvSpPr>
          <p:cNvPr id="3" name="عنصر نائب للتاريخ 2"/>
          <p:cNvSpPr>
            <a:spLocks noGrp="1"/>
          </p:cNvSpPr>
          <p:nvPr>
            <p:ph type="dt" idx="1"/>
          </p:nvPr>
        </p:nvSpPr>
        <p:spPr>
          <a:xfrm>
            <a:off x="1609" y="0"/>
            <a:ext cx="3011699" cy="461804"/>
          </a:xfrm>
          <a:prstGeom prst="rect">
            <a:avLst/>
          </a:prstGeom>
        </p:spPr>
        <p:txBody>
          <a:bodyPr vert="horz" lIns="92492" tIns="46246" rIns="92492" bIns="46246" rtlCol="1"/>
          <a:lstStyle>
            <a:lvl1pPr algn="l">
              <a:defRPr sz="1200"/>
            </a:lvl1pPr>
          </a:lstStyle>
          <a:p>
            <a:fld id="{F4C6B091-7D18-4ABC-A1CA-85518122457F}" type="datetimeFigureOut">
              <a:rPr lang="ar-IQ" smtClean="0"/>
              <a:t>27/08/1446</a:t>
            </a:fld>
            <a:endParaRPr lang="ar-IQ"/>
          </a:p>
        </p:txBody>
      </p:sp>
      <p:sp>
        <p:nvSpPr>
          <p:cNvPr id="4" name="عنصر نائب لصورة الشريحة 3"/>
          <p:cNvSpPr>
            <a:spLocks noGrp="1" noRot="1" noChangeAspect="1"/>
          </p:cNvSpPr>
          <p:nvPr>
            <p:ph type="sldImg" idx="2"/>
          </p:nvPr>
        </p:nvSpPr>
        <p:spPr>
          <a:xfrm>
            <a:off x="395288" y="692150"/>
            <a:ext cx="6159500" cy="3463925"/>
          </a:xfrm>
          <a:prstGeom prst="rect">
            <a:avLst/>
          </a:prstGeom>
          <a:noFill/>
          <a:ln w="12700">
            <a:solidFill>
              <a:prstClr val="black"/>
            </a:solidFill>
          </a:ln>
        </p:spPr>
        <p:txBody>
          <a:bodyPr vert="horz" lIns="92492" tIns="46246" rIns="92492" bIns="46246" rtlCol="1" anchor="ctr"/>
          <a:lstStyle/>
          <a:p>
            <a:endParaRPr lang="ar-IQ"/>
          </a:p>
        </p:txBody>
      </p:sp>
      <p:sp>
        <p:nvSpPr>
          <p:cNvPr id="5" name="عنصر نائب للملاحظات 4"/>
          <p:cNvSpPr>
            <a:spLocks noGrp="1"/>
          </p:cNvSpPr>
          <p:nvPr>
            <p:ph type="body" sz="quarter" idx="3"/>
          </p:nvPr>
        </p:nvSpPr>
        <p:spPr>
          <a:xfrm>
            <a:off x="695008" y="4387136"/>
            <a:ext cx="5560060" cy="4156234"/>
          </a:xfrm>
          <a:prstGeom prst="rect">
            <a:avLst/>
          </a:prstGeom>
        </p:spPr>
        <p:txBody>
          <a:bodyPr vert="horz" lIns="92492" tIns="46246" rIns="92492" bIns="46246" rtlCol="1"/>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IQ"/>
          </a:p>
        </p:txBody>
      </p:sp>
      <p:sp>
        <p:nvSpPr>
          <p:cNvPr id="6" name="عنصر نائب للتذييل 5"/>
          <p:cNvSpPr>
            <a:spLocks noGrp="1"/>
          </p:cNvSpPr>
          <p:nvPr>
            <p:ph type="ftr" sz="quarter" idx="4"/>
          </p:nvPr>
        </p:nvSpPr>
        <p:spPr>
          <a:xfrm>
            <a:off x="3938376" y="8772668"/>
            <a:ext cx="3011699" cy="461804"/>
          </a:xfrm>
          <a:prstGeom prst="rect">
            <a:avLst/>
          </a:prstGeom>
        </p:spPr>
        <p:txBody>
          <a:bodyPr vert="horz" lIns="92492" tIns="46246" rIns="92492" bIns="46246" rtlCol="1" anchor="b"/>
          <a:lstStyle>
            <a:lvl1pPr algn="r">
              <a:defRPr sz="1200"/>
            </a:lvl1pPr>
          </a:lstStyle>
          <a:p>
            <a:endParaRPr lang="ar-IQ"/>
          </a:p>
        </p:txBody>
      </p:sp>
      <p:sp>
        <p:nvSpPr>
          <p:cNvPr id="7" name="عنصر نائب لرقم الشريحة 6"/>
          <p:cNvSpPr>
            <a:spLocks noGrp="1"/>
          </p:cNvSpPr>
          <p:nvPr>
            <p:ph type="sldNum" sz="quarter" idx="5"/>
          </p:nvPr>
        </p:nvSpPr>
        <p:spPr>
          <a:xfrm>
            <a:off x="1609" y="8772668"/>
            <a:ext cx="3011699" cy="461804"/>
          </a:xfrm>
          <a:prstGeom prst="rect">
            <a:avLst/>
          </a:prstGeom>
        </p:spPr>
        <p:txBody>
          <a:bodyPr vert="horz" lIns="92492" tIns="46246" rIns="92492" bIns="46246" rtlCol="1" anchor="b"/>
          <a:lstStyle>
            <a:lvl1pPr algn="l">
              <a:defRPr sz="1200"/>
            </a:lvl1pPr>
          </a:lstStyle>
          <a:p>
            <a:fld id="{01BE196E-9BE4-4A16-8665-2260E8895F9E}" type="slidenum">
              <a:rPr lang="ar-IQ" smtClean="0"/>
              <a:t>‹#›</a:t>
            </a:fld>
            <a:endParaRPr lang="ar-IQ"/>
          </a:p>
        </p:txBody>
      </p:sp>
    </p:spTree>
    <p:extLst>
      <p:ext uri="{BB962C8B-B14F-4D97-AF65-F5344CB8AC3E}">
        <p14:creationId xmlns:p14="http://schemas.microsoft.com/office/powerpoint/2010/main" val="350846653"/>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IQ" dirty="0"/>
          </a:p>
        </p:txBody>
      </p:sp>
      <p:sp>
        <p:nvSpPr>
          <p:cNvPr id="4" name="عنصر نائب لرقم الشريحة 3"/>
          <p:cNvSpPr>
            <a:spLocks noGrp="1"/>
          </p:cNvSpPr>
          <p:nvPr>
            <p:ph type="sldNum" sz="quarter" idx="5"/>
          </p:nvPr>
        </p:nvSpPr>
        <p:spPr/>
        <p:txBody>
          <a:bodyPr/>
          <a:lstStyle/>
          <a:p>
            <a:fld id="{01BE196E-9BE4-4A16-8665-2260E8895F9E}" type="slidenum">
              <a:rPr lang="ar-IQ" smtClean="0"/>
              <a:t>12</a:t>
            </a:fld>
            <a:endParaRPr lang="ar-IQ"/>
          </a:p>
        </p:txBody>
      </p:sp>
    </p:spTree>
    <p:extLst>
      <p:ext uri="{BB962C8B-B14F-4D97-AF65-F5344CB8AC3E}">
        <p14:creationId xmlns:p14="http://schemas.microsoft.com/office/powerpoint/2010/main" val="16416451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2/25/2025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2/25/2025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2/25/2025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2/25/2025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jpg"/><Relationship Id="rId4" Type="http://schemas.openxmlformats.org/officeDocument/2006/relationships/image" Target="../media/image3.jfif"/></Relationships>
</file>

<file path=ppt/slides/_rels/slide10.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3.svg"/></Relationships>
</file>

<file path=ppt/slides/_rels/slide13.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6.jp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3.svg"/><Relationship Id="rId7" Type="http://schemas.openxmlformats.org/officeDocument/2006/relationships/diagramColors" Target="../diagrams/colors1.xml"/><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14.jpg"/></Relationships>
</file>

<file path=ppt/slides/_rels/slide7.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3.svg"/><Relationship Id="rId7" Type="http://schemas.openxmlformats.org/officeDocument/2006/relationships/image" Target="../media/image18.jp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9.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7.xml"/><Relationship Id="rId5" Type="http://schemas.openxmlformats.org/officeDocument/2006/relationships/image" Target="../media/image20.jpg"/><Relationship Id="rId4" Type="http://schemas.openxmlformats.org/officeDocument/2006/relationships/image" Target="../media/image1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1787783">
            <a:off x="1765300" y="10149589"/>
            <a:ext cx="13758345" cy="7410406"/>
            <a:chOff x="0" y="0"/>
            <a:chExt cx="1296853" cy="698500"/>
          </a:xfrm>
        </p:grpSpPr>
        <p:sp>
          <p:nvSpPr>
            <p:cNvPr id="3" name="Freeform 3"/>
            <p:cNvSpPr/>
            <p:nvPr/>
          </p:nvSpPr>
          <p:spPr>
            <a:xfrm>
              <a:off x="0" y="0"/>
              <a:ext cx="1296853" cy="698500"/>
            </a:xfrm>
            <a:custGeom>
              <a:avLst/>
              <a:gdLst/>
              <a:ahLst/>
              <a:cxnLst/>
              <a:rect l="l" t="t" r="r" b="b"/>
              <a:pathLst>
                <a:path w="1296853" h="698500">
                  <a:moveTo>
                    <a:pt x="1296853" y="349250"/>
                  </a:moveTo>
                  <a:lnTo>
                    <a:pt x="1093653" y="698500"/>
                  </a:lnTo>
                  <a:lnTo>
                    <a:pt x="203200" y="698500"/>
                  </a:lnTo>
                  <a:lnTo>
                    <a:pt x="0" y="349250"/>
                  </a:lnTo>
                  <a:lnTo>
                    <a:pt x="203200" y="0"/>
                  </a:lnTo>
                  <a:lnTo>
                    <a:pt x="1093653" y="0"/>
                  </a:lnTo>
                  <a:lnTo>
                    <a:pt x="1296853" y="349250"/>
                  </a:lnTo>
                  <a:close/>
                </a:path>
              </a:pathLst>
            </a:custGeom>
            <a:solidFill>
              <a:srgbClr val="FFA916"/>
            </a:solidFill>
          </p:spPr>
        </p:sp>
        <p:sp>
          <p:nvSpPr>
            <p:cNvPr id="4" name="TextBox 4"/>
            <p:cNvSpPr txBox="1"/>
            <p:nvPr/>
          </p:nvSpPr>
          <p:spPr>
            <a:xfrm>
              <a:off x="114300" y="-57150"/>
              <a:ext cx="1068253" cy="755650"/>
            </a:xfrm>
            <a:prstGeom prst="rect">
              <a:avLst/>
            </a:prstGeom>
          </p:spPr>
          <p:txBody>
            <a:bodyPr lIns="50800" tIns="50800" rIns="50800" bIns="50800" rtlCol="0" anchor="ctr"/>
            <a:lstStyle/>
            <a:p>
              <a:pPr algn="ctr">
                <a:lnSpc>
                  <a:spcPts val="2659"/>
                </a:lnSpc>
              </a:pPr>
              <a:endParaRPr/>
            </a:p>
          </p:txBody>
        </p:sp>
      </p:grpSp>
      <p:sp>
        <p:nvSpPr>
          <p:cNvPr id="5" name="Freeform 5"/>
          <p:cNvSpPr/>
          <p:nvPr/>
        </p:nvSpPr>
        <p:spPr>
          <a:xfrm rot="-1775767" flipV="1">
            <a:off x="7864699" y="9517084"/>
            <a:ext cx="4968491" cy="236003"/>
          </a:xfrm>
          <a:custGeom>
            <a:avLst/>
            <a:gdLst/>
            <a:ahLst/>
            <a:cxnLst/>
            <a:rect l="l" t="t" r="r" b="b"/>
            <a:pathLst>
              <a:path w="4968491" h="236003">
                <a:moveTo>
                  <a:pt x="0" y="236003"/>
                </a:moveTo>
                <a:lnTo>
                  <a:pt x="4968491" y="236003"/>
                </a:lnTo>
                <a:lnTo>
                  <a:pt x="4968491" y="0"/>
                </a:lnTo>
                <a:lnTo>
                  <a:pt x="0" y="0"/>
                </a:lnTo>
                <a:lnTo>
                  <a:pt x="0" y="236003"/>
                </a:lnTo>
                <a:close/>
              </a:path>
            </a:pathLst>
          </a:custGeom>
          <a:blipFill>
            <a:blip r:embed="rId2">
              <a:alphaModFix amt="80000"/>
            </a:blip>
            <a:stretch>
              <a:fillRect/>
            </a:stretch>
          </a:blipFill>
        </p:spPr>
      </p:sp>
      <p:grpSp>
        <p:nvGrpSpPr>
          <p:cNvPr id="6" name="Group 6"/>
          <p:cNvGrpSpPr/>
          <p:nvPr/>
        </p:nvGrpSpPr>
        <p:grpSpPr>
          <a:xfrm rot="-1787783">
            <a:off x="5129591" y="9086430"/>
            <a:ext cx="13531543" cy="3065584"/>
            <a:chOff x="0" y="0"/>
            <a:chExt cx="3083192" cy="698500"/>
          </a:xfrm>
        </p:grpSpPr>
        <p:sp>
          <p:nvSpPr>
            <p:cNvPr id="7" name="Freeform 7"/>
            <p:cNvSpPr/>
            <p:nvPr/>
          </p:nvSpPr>
          <p:spPr>
            <a:xfrm>
              <a:off x="0" y="0"/>
              <a:ext cx="3083192" cy="698500"/>
            </a:xfrm>
            <a:custGeom>
              <a:avLst/>
              <a:gdLst/>
              <a:ahLst/>
              <a:cxnLst/>
              <a:rect l="l" t="t" r="r" b="b"/>
              <a:pathLst>
                <a:path w="3083192" h="698500">
                  <a:moveTo>
                    <a:pt x="3083192" y="349250"/>
                  </a:moveTo>
                  <a:lnTo>
                    <a:pt x="2879992" y="698500"/>
                  </a:lnTo>
                  <a:lnTo>
                    <a:pt x="203200" y="698500"/>
                  </a:lnTo>
                  <a:lnTo>
                    <a:pt x="0" y="349250"/>
                  </a:lnTo>
                  <a:lnTo>
                    <a:pt x="203200" y="0"/>
                  </a:lnTo>
                  <a:lnTo>
                    <a:pt x="2879992" y="0"/>
                  </a:lnTo>
                  <a:lnTo>
                    <a:pt x="3083192" y="349250"/>
                  </a:lnTo>
                  <a:close/>
                </a:path>
              </a:pathLst>
            </a:custGeom>
            <a:solidFill>
              <a:srgbClr val="024A59"/>
            </a:solidFill>
          </p:spPr>
        </p:sp>
        <p:sp>
          <p:nvSpPr>
            <p:cNvPr id="8" name="TextBox 8"/>
            <p:cNvSpPr txBox="1"/>
            <p:nvPr/>
          </p:nvSpPr>
          <p:spPr>
            <a:xfrm>
              <a:off x="114300" y="-57150"/>
              <a:ext cx="2854592" cy="755650"/>
            </a:xfrm>
            <a:prstGeom prst="rect">
              <a:avLst/>
            </a:prstGeom>
          </p:spPr>
          <p:txBody>
            <a:bodyPr lIns="50800" tIns="50800" rIns="50800" bIns="50800" rtlCol="0" anchor="ctr"/>
            <a:lstStyle/>
            <a:p>
              <a:pPr algn="ctr">
                <a:lnSpc>
                  <a:spcPts val="2659"/>
                </a:lnSpc>
              </a:pPr>
              <a:endParaRPr/>
            </a:p>
          </p:txBody>
        </p:sp>
      </p:grpSp>
      <p:sp>
        <p:nvSpPr>
          <p:cNvPr id="21" name="Freeform 21"/>
          <p:cNvSpPr/>
          <p:nvPr/>
        </p:nvSpPr>
        <p:spPr>
          <a:xfrm rot="-1775767">
            <a:off x="13825705" y="8472786"/>
            <a:ext cx="4968491" cy="236003"/>
          </a:xfrm>
          <a:custGeom>
            <a:avLst/>
            <a:gdLst/>
            <a:ahLst/>
            <a:cxnLst/>
            <a:rect l="l" t="t" r="r" b="b"/>
            <a:pathLst>
              <a:path w="4968491" h="236003">
                <a:moveTo>
                  <a:pt x="0" y="0"/>
                </a:moveTo>
                <a:lnTo>
                  <a:pt x="4968491" y="0"/>
                </a:lnTo>
                <a:lnTo>
                  <a:pt x="4968491" y="236003"/>
                </a:lnTo>
                <a:lnTo>
                  <a:pt x="0" y="236003"/>
                </a:lnTo>
                <a:lnTo>
                  <a:pt x="0" y="0"/>
                </a:lnTo>
                <a:close/>
              </a:path>
            </a:pathLst>
          </a:custGeom>
          <a:blipFill>
            <a:blip r:embed="rId2">
              <a:alphaModFix amt="57000"/>
            </a:blip>
            <a:stretch>
              <a:fillRect/>
            </a:stretch>
          </a:blipFill>
        </p:spPr>
      </p:sp>
      <p:sp>
        <p:nvSpPr>
          <p:cNvPr id="22" name="Freeform 22"/>
          <p:cNvSpPr/>
          <p:nvPr/>
        </p:nvSpPr>
        <p:spPr>
          <a:xfrm flipV="1">
            <a:off x="11779859" y="-3"/>
            <a:ext cx="6480432" cy="2885001"/>
          </a:xfrm>
          <a:custGeom>
            <a:avLst/>
            <a:gdLst/>
            <a:ahLst/>
            <a:cxnLst/>
            <a:rect l="l" t="t" r="r" b="b"/>
            <a:pathLst>
              <a:path w="4968491" h="236003">
                <a:moveTo>
                  <a:pt x="0" y="236004"/>
                </a:moveTo>
                <a:lnTo>
                  <a:pt x="4968491" y="236004"/>
                </a:lnTo>
                <a:lnTo>
                  <a:pt x="4968491" y="0"/>
                </a:lnTo>
                <a:lnTo>
                  <a:pt x="0" y="0"/>
                </a:lnTo>
                <a:lnTo>
                  <a:pt x="0" y="236004"/>
                </a:lnTo>
                <a:close/>
              </a:path>
            </a:pathLst>
          </a:custGeom>
          <a:blipFill>
            <a:blip r:embed="rId2">
              <a:alphaModFix amt="63000"/>
            </a:blip>
            <a:stretch>
              <a:fillRect/>
            </a:stretch>
          </a:blipFill>
        </p:spPr>
      </p:sp>
      <p:sp>
        <p:nvSpPr>
          <p:cNvPr id="23" name="Freeform 23"/>
          <p:cNvSpPr/>
          <p:nvPr/>
        </p:nvSpPr>
        <p:spPr>
          <a:xfrm rot="1804615">
            <a:off x="9891747" y="8537528"/>
            <a:ext cx="4644064" cy="220593"/>
          </a:xfrm>
          <a:custGeom>
            <a:avLst/>
            <a:gdLst/>
            <a:ahLst/>
            <a:cxnLst/>
            <a:rect l="l" t="t" r="r" b="b"/>
            <a:pathLst>
              <a:path w="4644064" h="220593">
                <a:moveTo>
                  <a:pt x="0" y="0"/>
                </a:moveTo>
                <a:lnTo>
                  <a:pt x="4644063" y="0"/>
                </a:lnTo>
                <a:lnTo>
                  <a:pt x="4644063" y="220593"/>
                </a:lnTo>
                <a:lnTo>
                  <a:pt x="0" y="220593"/>
                </a:lnTo>
                <a:lnTo>
                  <a:pt x="0" y="0"/>
                </a:lnTo>
                <a:close/>
              </a:path>
            </a:pathLst>
          </a:custGeom>
          <a:blipFill>
            <a:blip r:embed="rId2">
              <a:alphaModFix amt="80000"/>
            </a:blip>
            <a:stretch>
              <a:fillRect/>
            </a:stretch>
          </a:blipFill>
        </p:spPr>
      </p:sp>
      <p:sp>
        <p:nvSpPr>
          <p:cNvPr id="31" name="Text 2"/>
          <p:cNvSpPr/>
          <p:nvPr/>
        </p:nvSpPr>
        <p:spPr>
          <a:xfrm>
            <a:off x="0" y="2933700"/>
            <a:ext cx="11779858" cy="2265534"/>
          </a:xfrm>
          <a:prstGeom prst="rect">
            <a:avLst/>
          </a:prstGeom>
          <a:solidFill>
            <a:schemeClr val="accent2">
              <a:lumMod val="40000"/>
              <a:lumOff val="60000"/>
            </a:schemeClr>
          </a:solidFill>
          <a:ln/>
        </p:spPr>
        <p:txBody>
          <a:bodyPr wrap="square" rtlCol="0" anchor="t"/>
          <a:lstStyle/>
          <a:p>
            <a:pPr algn="ctr" rtl="1">
              <a:lnSpc>
                <a:spcPts val="7545"/>
              </a:lnSpc>
            </a:pPr>
            <a:endParaRPr lang="ar-IQ" sz="8800" b="1" dirty="0">
              <a:solidFill>
                <a:srgbClr val="002060"/>
              </a:solidFill>
              <a:latin typeface="Traditional Arabic" panose="02020603050405020304" pitchFamily="18" charset="-78"/>
              <a:ea typeface="+mj-ea"/>
              <a:cs typeface="Traditional Arabic" panose="02020603050405020304" pitchFamily="18" charset="-78"/>
            </a:endParaRPr>
          </a:p>
          <a:p>
            <a:pPr algn="ctr" rtl="1">
              <a:lnSpc>
                <a:spcPts val="7545"/>
              </a:lnSpc>
            </a:pPr>
            <a:r>
              <a:rPr lang="ar-IQ" sz="8800" b="1" dirty="0">
                <a:solidFill>
                  <a:srgbClr val="002060"/>
                </a:solidFill>
                <a:latin typeface="Traditional Arabic" panose="02020603050405020304" pitchFamily="18" charset="-78"/>
                <a:ea typeface="+mj-ea"/>
                <a:cs typeface="Traditional Arabic" panose="02020603050405020304" pitchFamily="18" charset="-78"/>
              </a:rPr>
              <a:t>العمليات العقلية</a:t>
            </a:r>
          </a:p>
          <a:p>
            <a:pPr algn="ctr" rtl="1">
              <a:lnSpc>
                <a:spcPts val="7545"/>
              </a:lnSpc>
            </a:pPr>
            <a:endParaRPr lang="en-US" sz="7200" b="1" dirty="0">
              <a:solidFill>
                <a:srgbClr val="002060"/>
              </a:solidFill>
              <a:latin typeface="Traditional Arabic" panose="02020603050405020304" pitchFamily="18" charset="-78"/>
              <a:ea typeface="+mj-ea"/>
              <a:cs typeface="Traditional Arabic" panose="02020603050405020304" pitchFamily="18" charset="-78"/>
            </a:endParaRPr>
          </a:p>
        </p:txBody>
      </p:sp>
      <p:sp>
        <p:nvSpPr>
          <p:cNvPr id="32" name="Title 1"/>
          <p:cNvSpPr txBox="1">
            <a:spLocks/>
          </p:cNvSpPr>
          <p:nvPr/>
        </p:nvSpPr>
        <p:spPr>
          <a:xfrm>
            <a:off x="3754728" y="769682"/>
            <a:ext cx="4591581" cy="1800121"/>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rtl="1">
              <a:lnSpc>
                <a:spcPct val="100000"/>
              </a:lnSpc>
            </a:pPr>
            <a:r>
              <a:rPr lang="ar-IQ" sz="4800" b="1" dirty="0">
                <a:latin typeface="Traditional Arabic" panose="02020603050405020304" pitchFamily="18" charset="-78"/>
                <a:cs typeface="Traditional Arabic" panose="02020603050405020304" pitchFamily="18" charset="-78"/>
              </a:rPr>
              <a:t>جامعة البصرة</a:t>
            </a:r>
          </a:p>
          <a:p>
            <a:pPr rtl="1">
              <a:lnSpc>
                <a:spcPct val="100000"/>
              </a:lnSpc>
            </a:pPr>
            <a:r>
              <a:rPr lang="ar-IQ" sz="4800" b="1" dirty="0">
                <a:latin typeface="Traditional Arabic" panose="02020603050405020304" pitchFamily="18" charset="-78"/>
                <a:cs typeface="Traditional Arabic" panose="02020603050405020304" pitchFamily="18" charset="-78"/>
              </a:rPr>
              <a:t>كلية التربية البدنية وعلوم الرياضة</a:t>
            </a:r>
            <a:endParaRPr lang="en-US" sz="4800" b="1" dirty="0">
              <a:latin typeface="Traditional Arabic" panose="02020603050405020304" pitchFamily="18" charset="-78"/>
              <a:cs typeface="Traditional Arabic" panose="02020603050405020304" pitchFamily="18" charset="-78"/>
            </a:endParaRPr>
          </a:p>
        </p:txBody>
      </p:sp>
      <p:cxnSp>
        <p:nvCxnSpPr>
          <p:cNvPr id="33" name="رابط مستقيم 32"/>
          <p:cNvCxnSpPr>
            <a:cxnSpLocks/>
          </p:cNvCxnSpPr>
          <p:nvPr/>
        </p:nvCxnSpPr>
        <p:spPr>
          <a:xfrm>
            <a:off x="0" y="2910840"/>
            <a:ext cx="11779858"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34" name="Subtitle 2"/>
          <p:cNvSpPr txBox="1">
            <a:spLocks/>
          </p:cNvSpPr>
          <p:nvPr/>
        </p:nvSpPr>
        <p:spPr>
          <a:xfrm rot="20841947">
            <a:off x="861433" y="6173533"/>
            <a:ext cx="9229037" cy="2729982"/>
          </a:xfrm>
          <a:prstGeom prst="rect">
            <a:avLst/>
          </a:prstGeom>
          <a:solidFill>
            <a:srgbClr val="FFFF00"/>
          </a:solidFill>
        </p:spPr>
        <p:txBody>
          <a:bodyPr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rtl="1">
              <a:buNone/>
            </a:pPr>
            <a:r>
              <a:rPr lang="ar-IQ" sz="8000" b="1" dirty="0">
                <a:solidFill>
                  <a:srgbClr val="FF0000"/>
                </a:solidFill>
                <a:latin typeface="Traditional Arabic" panose="02020603050405020304" pitchFamily="18" charset="-78"/>
                <a:ea typeface="+mj-ea"/>
                <a:cs typeface="Traditional Arabic" panose="02020603050405020304" pitchFamily="18" charset="-78"/>
              </a:rPr>
              <a:t>مدرس المادة</a:t>
            </a:r>
          </a:p>
          <a:p>
            <a:pPr marL="0" indent="0" algn="ctr" rtl="1">
              <a:buNone/>
            </a:pPr>
            <a:r>
              <a:rPr lang="ar-IQ" sz="8000" b="1" dirty="0">
                <a:latin typeface="Traditional Arabic" panose="02020603050405020304" pitchFamily="18" charset="-78"/>
                <a:ea typeface="+mj-ea"/>
                <a:cs typeface="PT Bold Heading" panose="02010400000000000000" pitchFamily="2" charset="-78"/>
              </a:rPr>
              <a:t>د. مهند خيرالله جبار </a:t>
            </a:r>
            <a:endParaRPr lang="en-US" sz="8000" b="1" dirty="0">
              <a:latin typeface="Traditional Arabic" panose="02020603050405020304" pitchFamily="18" charset="-78"/>
              <a:ea typeface="+mj-ea"/>
              <a:cs typeface="PT Bold Heading" panose="02010400000000000000" pitchFamily="2" charset="-78"/>
            </a:endParaRPr>
          </a:p>
        </p:txBody>
      </p:sp>
      <p:grpSp>
        <p:nvGrpSpPr>
          <p:cNvPr id="25" name="مجموعة 24"/>
          <p:cNvGrpSpPr/>
          <p:nvPr/>
        </p:nvGrpSpPr>
        <p:grpSpPr>
          <a:xfrm>
            <a:off x="9097591" y="569247"/>
            <a:ext cx="1866900" cy="2079559"/>
            <a:chOff x="3428370" y="473141"/>
            <a:chExt cx="2001925" cy="2079559"/>
          </a:xfrm>
        </p:grpSpPr>
        <p:pic>
          <p:nvPicPr>
            <p:cNvPr id="29" name="Picture 3" descr="C:\Users\HA\Desktop\المحاضرة\cfc4d86e-2055-4a4c-b88b-c5414da4ca6d.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28370" y="473141"/>
              <a:ext cx="2001925" cy="1996364"/>
            </a:xfrm>
            <a:prstGeom prst="rect">
              <a:avLst/>
            </a:prstGeom>
            <a:noFill/>
            <a:extLst>
              <a:ext uri="{909E8E84-426E-40DD-AFC4-6F175D3DCCD1}">
                <a14:hiddenFill xmlns:a14="http://schemas.microsoft.com/office/drawing/2010/main">
                  <a:solidFill>
                    <a:srgbClr val="FFFFFF"/>
                  </a:solidFill>
                </a14:hiddenFill>
              </a:ext>
            </a:extLst>
          </p:spPr>
        </p:pic>
        <p:sp>
          <p:nvSpPr>
            <p:cNvPr id="24" name="شكل بيضاوي 23"/>
            <p:cNvSpPr/>
            <p:nvPr/>
          </p:nvSpPr>
          <p:spPr>
            <a:xfrm>
              <a:off x="5029200" y="2171700"/>
              <a:ext cx="324895" cy="3810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grpSp>
      <p:pic>
        <p:nvPicPr>
          <p:cNvPr id="27" name="صورة 26">
            <a:extLst>
              <a:ext uri="{FF2B5EF4-FFF2-40B4-BE49-F238E27FC236}">
                <a16:creationId xmlns:a16="http://schemas.microsoft.com/office/drawing/2014/main" id="{DE7F51A8-A0B6-4A3C-A461-6C7837DA091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3453" y="572969"/>
            <a:ext cx="1866900" cy="1866900"/>
          </a:xfrm>
          <a:prstGeom prst="rect">
            <a:avLst/>
          </a:prstGeom>
        </p:spPr>
      </p:pic>
      <p:pic>
        <p:nvPicPr>
          <p:cNvPr id="10" name="صورة 9">
            <a:extLst>
              <a:ext uri="{FF2B5EF4-FFF2-40B4-BE49-F238E27FC236}">
                <a16:creationId xmlns:a16="http://schemas.microsoft.com/office/drawing/2014/main" id="{6ED8B015-EB30-47B1-B94F-417BD457E7C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779858" y="2898336"/>
            <a:ext cx="6508142" cy="7388661"/>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p:nvPr/>
        </p:nvSpPr>
        <p:spPr>
          <a:xfrm rot="-5400000" flipH="1">
            <a:off x="16351493" y="-672069"/>
            <a:ext cx="2117840" cy="3264897"/>
          </a:xfrm>
          <a:custGeom>
            <a:avLst/>
            <a:gdLst/>
            <a:ahLst/>
            <a:cxnLst/>
            <a:rect l="l" t="t" r="r" b="b"/>
            <a:pathLst>
              <a:path w="2117840" h="3264897">
                <a:moveTo>
                  <a:pt x="2117840" y="0"/>
                </a:moveTo>
                <a:lnTo>
                  <a:pt x="0" y="0"/>
                </a:lnTo>
                <a:lnTo>
                  <a:pt x="0" y="3264898"/>
                </a:lnTo>
                <a:lnTo>
                  <a:pt x="2117840" y="3264898"/>
                </a:lnTo>
                <a:lnTo>
                  <a:pt x="2117840" y="0"/>
                </a:lnTo>
                <a:close/>
              </a:path>
            </a:pathLst>
          </a:custGeom>
          <a:blipFill>
            <a:blip r:embed="rId2">
              <a:extLst>
                <a:ext uri="{96DAC541-7B7A-43D3-8B79-37D633B846F1}">
                  <asvg:svgBlip xmlns:asvg="http://schemas.microsoft.com/office/drawing/2016/SVG/main" r:embed="rId3"/>
                </a:ext>
              </a:extLst>
            </a:blip>
            <a:stretch>
              <a:fillRect r="-75183"/>
            </a:stretch>
          </a:blipFill>
        </p:spPr>
      </p:sp>
      <p:grpSp>
        <p:nvGrpSpPr>
          <p:cNvPr id="4" name="Group 4"/>
          <p:cNvGrpSpPr/>
          <p:nvPr/>
        </p:nvGrpSpPr>
        <p:grpSpPr>
          <a:xfrm>
            <a:off x="3938494" y="9963150"/>
            <a:ext cx="16477376" cy="783580"/>
            <a:chOff x="0" y="0"/>
            <a:chExt cx="4339720" cy="206375"/>
          </a:xfrm>
        </p:grpSpPr>
        <p:sp>
          <p:nvSpPr>
            <p:cNvPr id="5" name="Freeform 5"/>
            <p:cNvSpPr/>
            <p:nvPr/>
          </p:nvSpPr>
          <p:spPr>
            <a:xfrm>
              <a:off x="0" y="0"/>
              <a:ext cx="4339720" cy="206375"/>
            </a:xfrm>
            <a:custGeom>
              <a:avLst/>
              <a:gdLst/>
              <a:ahLst/>
              <a:cxnLst/>
              <a:rect l="l" t="t" r="r" b="b"/>
              <a:pathLst>
                <a:path w="4339720" h="206375">
                  <a:moveTo>
                    <a:pt x="203200" y="0"/>
                  </a:moveTo>
                  <a:lnTo>
                    <a:pt x="4339720" y="0"/>
                  </a:lnTo>
                  <a:lnTo>
                    <a:pt x="4136520" y="206375"/>
                  </a:lnTo>
                  <a:lnTo>
                    <a:pt x="0" y="206375"/>
                  </a:lnTo>
                  <a:lnTo>
                    <a:pt x="203200" y="0"/>
                  </a:lnTo>
                  <a:close/>
                </a:path>
              </a:pathLst>
            </a:custGeom>
            <a:solidFill>
              <a:srgbClr val="FFA916"/>
            </a:solidFill>
          </p:spPr>
        </p:sp>
        <p:sp>
          <p:nvSpPr>
            <p:cNvPr id="6" name="TextBox 6"/>
            <p:cNvSpPr txBox="1"/>
            <p:nvPr/>
          </p:nvSpPr>
          <p:spPr>
            <a:xfrm>
              <a:off x="101600" y="-57150"/>
              <a:ext cx="4136520" cy="263525"/>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7" name="Group 7"/>
          <p:cNvGrpSpPr/>
          <p:nvPr/>
        </p:nvGrpSpPr>
        <p:grpSpPr>
          <a:xfrm>
            <a:off x="-1024868" y="9963150"/>
            <a:ext cx="7295490" cy="783580"/>
            <a:chOff x="0" y="0"/>
            <a:chExt cx="1921446" cy="206375"/>
          </a:xfrm>
        </p:grpSpPr>
        <p:sp>
          <p:nvSpPr>
            <p:cNvPr id="8" name="Freeform 8"/>
            <p:cNvSpPr/>
            <p:nvPr/>
          </p:nvSpPr>
          <p:spPr>
            <a:xfrm>
              <a:off x="0" y="0"/>
              <a:ext cx="1921446" cy="206375"/>
            </a:xfrm>
            <a:custGeom>
              <a:avLst/>
              <a:gdLst/>
              <a:ahLst/>
              <a:cxnLst/>
              <a:rect l="l" t="t" r="r" b="b"/>
              <a:pathLst>
                <a:path w="1921446" h="206375">
                  <a:moveTo>
                    <a:pt x="203200" y="0"/>
                  </a:moveTo>
                  <a:lnTo>
                    <a:pt x="1921446" y="0"/>
                  </a:lnTo>
                  <a:lnTo>
                    <a:pt x="1718246" y="206375"/>
                  </a:lnTo>
                  <a:lnTo>
                    <a:pt x="0" y="206375"/>
                  </a:lnTo>
                  <a:lnTo>
                    <a:pt x="203200" y="0"/>
                  </a:lnTo>
                  <a:close/>
                </a:path>
              </a:pathLst>
            </a:custGeom>
            <a:solidFill>
              <a:srgbClr val="024A59"/>
            </a:solidFill>
          </p:spPr>
        </p:sp>
        <p:sp>
          <p:nvSpPr>
            <p:cNvPr id="9" name="TextBox 9"/>
            <p:cNvSpPr txBox="1"/>
            <p:nvPr/>
          </p:nvSpPr>
          <p:spPr>
            <a:xfrm>
              <a:off x="101600" y="-57150"/>
              <a:ext cx="1718246" cy="263525"/>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8" name="Freeform 2">
            <a:extLst>
              <a:ext uri="{FF2B5EF4-FFF2-40B4-BE49-F238E27FC236}">
                <a16:creationId xmlns:a16="http://schemas.microsoft.com/office/drawing/2014/main" id="{224C0F88-24FC-46CB-9552-5B7F147A0369}"/>
              </a:ext>
            </a:extLst>
          </p:cNvPr>
          <p:cNvSpPr/>
          <p:nvPr/>
        </p:nvSpPr>
        <p:spPr>
          <a:xfrm rot="-5400000" flipH="1" flipV="1">
            <a:off x="-183894" y="-674598"/>
            <a:ext cx="2117840" cy="3264897"/>
          </a:xfrm>
          <a:custGeom>
            <a:avLst/>
            <a:gdLst/>
            <a:ahLst/>
            <a:cxnLst/>
            <a:rect l="l" t="t" r="r" b="b"/>
            <a:pathLst>
              <a:path w="2117840" h="3264897">
                <a:moveTo>
                  <a:pt x="2117840" y="3264897"/>
                </a:moveTo>
                <a:lnTo>
                  <a:pt x="0" y="3264897"/>
                </a:lnTo>
                <a:lnTo>
                  <a:pt x="0" y="0"/>
                </a:lnTo>
                <a:lnTo>
                  <a:pt x="2117840" y="0"/>
                </a:lnTo>
                <a:lnTo>
                  <a:pt x="2117840" y="3264897"/>
                </a:lnTo>
                <a:close/>
              </a:path>
            </a:pathLst>
          </a:custGeom>
          <a:blipFill>
            <a:blip r:embed="rId2">
              <a:extLst>
                <a:ext uri="{96DAC541-7B7A-43D3-8B79-37D633B846F1}">
                  <asvg:svgBlip xmlns:asvg="http://schemas.microsoft.com/office/drawing/2016/SVG/main" r:embed="rId3"/>
                </a:ext>
              </a:extLst>
            </a:blip>
            <a:stretch>
              <a:fillRect r="-75183"/>
            </a:stretch>
          </a:blipFill>
        </p:spPr>
      </p:sp>
      <p:sp>
        <p:nvSpPr>
          <p:cNvPr id="12" name="مربع نص 11">
            <a:extLst>
              <a:ext uri="{FF2B5EF4-FFF2-40B4-BE49-F238E27FC236}">
                <a16:creationId xmlns:a16="http://schemas.microsoft.com/office/drawing/2014/main" id="{21D87608-D403-4BC2-9549-7ABDD14437F4}"/>
              </a:ext>
            </a:extLst>
          </p:cNvPr>
          <p:cNvSpPr txBox="1"/>
          <p:nvPr/>
        </p:nvSpPr>
        <p:spPr>
          <a:xfrm>
            <a:off x="0" y="5358"/>
            <a:ext cx="18288000" cy="9325630"/>
          </a:xfrm>
          <a:prstGeom prst="rect">
            <a:avLst/>
          </a:prstGeom>
          <a:noFill/>
        </p:spPr>
        <p:txBody>
          <a:bodyPr wrap="square">
            <a:spAutoFit/>
          </a:bodyPr>
          <a:lstStyle/>
          <a:p>
            <a:pPr algn="ctr">
              <a:lnSpc>
                <a:spcPct val="150000"/>
              </a:lnSpc>
            </a:pPr>
            <a:r>
              <a:rPr lang="ar-SA" sz="5400" b="1" dirty="0">
                <a:highlight>
                  <a:srgbClr val="FFFF00"/>
                </a:highlight>
              </a:rPr>
              <a:t>وهنالك شروط وقدرات </a:t>
            </a:r>
            <a:r>
              <a:rPr lang="ar-SA" sz="5400" b="1" dirty="0" err="1">
                <a:highlight>
                  <a:srgbClr val="FFFF00"/>
                </a:highlight>
              </a:rPr>
              <a:t>للابداع</a:t>
            </a:r>
            <a:r>
              <a:rPr lang="ar-SA" sz="5400" b="1" dirty="0">
                <a:highlight>
                  <a:srgbClr val="FFFF00"/>
                </a:highlight>
              </a:rPr>
              <a:t>:</a:t>
            </a:r>
            <a:br>
              <a:rPr lang="en-US" sz="5400" b="1" dirty="0">
                <a:highlight>
                  <a:srgbClr val="FFFF00"/>
                </a:highlight>
              </a:rPr>
            </a:br>
            <a:r>
              <a:rPr lang="ar-IQ" sz="5400" b="1" u="sng" dirty="0">
                <a:highlight>
                  <a:srgbClr val="FFFF00"/>
                </a:highlight>
              </a:rPr>
              <a:t>أ- الاصالة </a:t>
            </a:r>
            <a:r>
              <a:rPr lang="ar-SA" sz="5400" b="1" u="sng" dirty="0"/>
              <a:t>: قدرة الفرد على التجديد والابتعاد عن المألوف.</a:t>
            </a:r>
            <a:br>
              <a:rPr lang="en-US" sz="5400" b="1" u="sng" dirty="0"/>
            </a:br>
            <a:r>
              <a:rPr lang="ar-SA" sz="5400" b="1" u="sng" dirty="0">
                <a:highlight>
                  <a:srgbClr val="FFFF00"/>
                </a:highlight>
              </a:rPr>
              <a:t>ب- مرونة </a:t>
            </a:r>
            <a:r>
              <a:rPr lang="ar-SA" sz="5400" b="1" u="sng" dirty="0" err="1">
                <a:highlight>
                  <a:srgbClr val="FFFF00"/>
                </a:highlight>
              </a:rPr>
              <a:t>التفكير</a:t>
            </a:r>
            <a:r>
              <a:rPr lang="ar-SA" sz="5400" b="1" dirty="0" err="1"/>
              <a:t>:قدرة</a:t>
            </a:r>
            <a:r>
              <a:rPr lang="ar-SA" sz="5400" b="1" dirty="0"/>
              <a:t> الفرد على تغيير وجهة نظره الى المشكلة وينظر لها من جهات متعددة وغير جامدة.</a:t>
            </a:r>
            <a:br>
              <a:rPr lang="en-US" sz="5400" b="1" dirty="0"/>
            </a:br>
            <a:r>
              <a:rPr lang="ar-SA" sz="5400" b="1" dirty="0"/>
              <a:t>         </a:t>
            </a:r>
            <a:r>
              <a:rPr lang="ar-SA" sz="5400" b="1" u="sng" dirty="0"/>
              <a:t> </a:t>
            </a:r>
            <a:r>
              <a:rPr lang="ar-SA" sz="5400" b="1" u="sng" dirty="0">
                <a:highlight>
                  <a:srgbClr val="FFFF00"/>
                </a:highlight>
              </a:rPr>
              <a:t>ت-الطلاقة:</a:t>
            </a:r>
            <a:r>
              <a:rPr lang="ar-SA" sz="5400" b="1" dirty="0">
                <a:highlight>
                  <a:srgbClr val="FFFF00"/>
                </a:highlight>
              </a:rPr>
              <a:t> </a:t>
            </a:r>
            <a:r>
              <a:rPr lang="ar-SA" sz="5400" b="1" dirty="0"/>
              <a:t>قدرة الفرد على التفكير والتذكر لعدد كبير من الافكار </a:t>
            </a:r>
            <a:r>
              <a:rPr lang="ar-SA" sz="5400" b="1" dirty="0" err="1"/>
              <a:t>والالفاض</a:t>
            </a:r>
            <a:r>
              <a:rPr lang="ar-SA" sz="5400" b="1" dirty="0"/>
              <a:t> والمعلومات التصور.</a:t>
            </a:r>
            <a:br>
              <a:rPr lang="en-US" sz="5400" b="1" dirty="0"/>
            </a:br>
            <a:r>
              <a:rPr lang="ar-SA" sz="5400" b="1" dirty="0"/>
              <a:t>         </a:t>
            </a:r>
            <a:r>
              <a:rPr lang="ar-SA" sz="5400" b="1" u="sng" dirty="0">
                <a:highlight>
                  <a:srgbClr val="FFFF00"/>
                </a:highlight>
              </a:rPr>
              <a:t>ث- التاليف:</a:t>
            </a:r>
            <a:r>
              <a:rPr lang="ar-SA" sz="5400" b="1" dirty="0"/>
              <a:t>وهو ادماج اجزاء مختلفة مع بعضها.</a:t>
            </a:r>
            <a:br>
              <a:rPr lang="en-US" sz="4000" b="1" dirty="0"/>
            </a:br>
            <a:endParaRPr lang="ar-IQ" sz="2400" dirty="0">
              <a:cs typeface="PT Bold Heading" panose="02010400000000000000" pitchFamily="2" charset="-78"/>
            </a:endParaRPr>
          </a:p>
        </p:txBody>
      </p:sp>
    </p:spTree>
    <p:extLst>
      <p:ext uri="{BB962C8B-B14F-4D97-AF65-F5344CB8AC3E}">
        <p14:creationId xmlns:p14="http://schemas.microsoft.com/office/powerpoint/2010/main" val="40988399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p:nvPr/>
        </p:nvSpPr>
        <p:spPr>
          <a:xfrm rot="-5400000" flipH="1">
            <a:off x="16351493" y="-672069"/>
            <a:ext cx="2117840" cy="3264897"/>
          </a:xfrm>
          <a:custGeom>
            <a:avLst/>
            <a:gdLst/>
            <a:ahLst/>
            <a:cxnLst/>
            <a:rect l="l" t="t" r="r" b="b"/>
            <a:pathLst>
              <a:path w="2117840" h="3264897">
                <a:moveTo>
                  <a:pt x="2117840" y="0"/>
                </a:moveTo>
                <a:lnTo>
                  <a:pt x="0" y="0"/>
                </a:lnTo>
                <a:lnTo>
                  <a:pt x="0" y="3264898"/>
                </a:lnTo>
                <a:lnTo>
                  <a:pt x="2117840" y="3264898"/>
                </a:lnTo>
                <a:lnTo>
                  <a:pt x="2117840" y="0"/>
                </a:lnTo>
                <a:close/>
              </a:path>
            </a:pathLst>
          </a:custGeom>
          <a:blipFill>
            <a:blip r:embed="rId2">
              <a:extLst>
                <a:ext uri="{96DAC541-7B7A-43D3-8B79-37D633B846F1}">
                  <asvg:svgBlip xmlns:asvg="http://schemas.microsoft.com/office/drawing/2016/SVG/main" r:embed="rId3"/>
                </a:ext>
              </a:extLst>
            </a:blip>
            <a:stretch>
              <a:fillRect r="-75183"/>
            </a:stretch>
          </a:blipFill>
        </p:spPr>
      </p:sp>
      <p:grpSp>
        <p:nvGrpSpPr>
          <p:cNvPr id="4" name="Group 4"/>
          <p:cNvGrpSpPr/>
          <p:nvPr/>
        </p:nvGrpSpPr>
        <p:grpSpPr>
          <a:xfrm>
            <a:off x="3938494" y="9963150"/>
            <a:ext cx="16477376" cy="783580"/>
            <a:chOff x="0" y="0"/>
            <a:chExt cx="4339720" cy="206375"/>
          </a:xfrm>
        </p:grpSpPr>
        <p:sp>
          <p:nvSpPr>
            <p:cNvPr id="5" name="Freeform 5"/>
            <p:cNvSpPr/>
            <p:nvPr/>
          </p:nvSpPr>
          <p:spPr>
            <a:xfrm>
              <a:off x="0" y="0"/>
              <a:ext cx="4339720" cy="206375"/>
            </a:xfrm>
            <a:custGeom>
              <a:avLst/>
              <a:gdLst/>
              <a:ahLst/>
              <a:cxnLst/>
              <a:rect l="l" t="t" r="r" b="b"/>
              <a:pathLst>
                <a:path w="4339720" h="206375">
                  <a:moveTo>
                    <a:pt x="203200" y="0"/>
                  </a:moveTo>
                  <a:lnTo>
                    <a:pt x="4339720" y="0"/>
                  </a:lnTo>
                  <a:lnTo>
                    <a:pt x="4136520" y="206375"/>
                  </a:lnTo>
                  <a:lnTo>
                    <a:pt x="0" y="206375"/>
                  </a:lnTo>
                  <a:lnTo>
                    <a:pt x="203200" y="0"/>
                  </a:lnTo>
                  <a:close/>
                </a:path>
              </a:pathLst>
            </a:custGeom>
            <a:solidFill>
              <a:srgbClr val="FFA916"/>
            </a:solidFill>
          </p:spPr>
        </p:sp>
        <p:sp>
          <p:nvSpPr>
            <p:cNvPr id="6" name="TextBox 6"/>
            <p:cNvSpPr txBox="1"/>
            <p:nvPr/>
          </p:nvSpPr>
          <p:spPr>
            <a:xfrm>
              <a:off x="101600" y="-57150"/>
              <a:ext cx="4136520" cy="263525"/>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7" name="Group 7"/>
          <p:cNvGrpSpPr/>
          <p:nvPr/>
        </p:nvGrpSpPr>
        <p:grpSpPr>
          <a:xfrm>
            <a:off x="-1024868" y="9963150"/>
            <a:ext cx="7295490" cy="783580"/>
            <a:chOff x="0" y="0"/>
            <a:chExt cx="1921446" cy="206375"/>
          </a:xfrm>
        </p:grpSpPr>
        <p:sp>
          <p:nvSpPr>
            <p:cNvPr id="8" name="Freeform 8"/>
            <p:cNvSpPr/>
            <p:nvPr/>
          </p:nvSpPr>
          <p:spPr>
            <a:xfrm>
              <a:off x="0" y="0"/>
              <a:ext cx="1921446" cy="206375"/>
            </a:xfrm>
            <a:custGeom>
              <a:avLst/>
              <a:gdLst/>
              <a:ahLst/>
              <a:cxnLst/>
              <a:rect l="l" t="t" r="r" b="b"/>
              <a:pathLst>
                <a:path w="1921446" h="206375">
                  <a:moveTo>
                    <a:pt x="203200" y="0"/>
                  </a:moveTo>
                  <a:lnTo>
                    <a:pt x="1921446" y="0"/>
                  </a:lnTo>
                  <a:lnTo>
                    <a:pt x="1718246" y="206375"/>
                  </a:lnTo>
                  <a:lnTo>
                    <a:pt x="0" y="206375"/>
                  </a:lnTo>
                  <a:lnTo>
                    <a:pt x="203200" y="0"/>
                  </a:lnTo>
                  <a:close/>
                </a:path>
              </a:pathLst>
            </a:custGeom>
            <a:solidFill>
              <a:srgbClr val="024A59"/>
            </a:solidFill>
          </p:spPr>
        </p:sp>
        <p:sp>
          <p:nvSpPr>
            <p:cNvPr id="9" name="TextBox 9"/>
            <p:cNvSpPr txBox="1"/>
            <p:nvPr/>
          </p:nvSpPr>
          <p:spPr>
            <a:xfrm>
              <a:off x="101600" y="-57150"/>
              <a:ext cx="1718246" cy="263525"/>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8" name="Freeform 2">
            <a:extLst>
              <a:ext uri="{FF2B5EF4-FFF2-40B4-BE49-F238E27FC236}">
                <a16:creationId xmlns:a16="http://schemas.microsoft.com/office/drawing/2014/main" id="{224C0F88-24FC-46CB-9552-5B7F147A0369}"/>
              </a:ext>
            </a:extLst>
          </p:cNvPr>
          <p:cNvSpPr/>
          <p:nvPr/>
        </p:nvSpPr>
        <p:spPr>
          <a:xfrm rot="-5400000" flipH="1" flipV="1">
            <a:off x="-183894" y="-674598"/>
            <a:ext cx="2117840" cy="3264897"/>
          </a:xfrm>
          <a:custGeom>
            <a:avLst/>
            <a:gdLst/>
            <a:ahLst/>
            <a:cxnLst/>
            <a:rect l="l" t="t" r="r" b="b"/>
            <a:pathLst>
              <a:path w="2117840" h="3264897">
                <a:moveTo>
                  <a:pt x="2117840" y="3264897"/>
                </a:moveTo>
                <a:lnTo>
                  <a:pt x="0" y="3264897"/>
                </a:lnTo>
                <a:lnTo>
                  <a:pt x="0" y="0"/>
                </a:lnTo>
                <a:lnTo>
                  <a:pt x="2117840" y="0"/>
                </a:lnTo>
                <a:lnTo>
                  <a:pt x="2117840" y="3264897"/>
                </a:lnTo>
                <a:close/>
              </a:path>
            </a:pathLst>
          </a:custGeom>
          <a:blipFill>
            <a:blip r:embed="rId2">
              <a:extLst>
                <a:ext uri="{96DAC541-7B7A-43D3-8B79-37D633B846F1}">
                  <asvg:svgBlip xmlns:asvg="http://schemas.microsoft.com/office/drawing/2016/SVG/main" r:embed="rId3"/>
                </a:ext>
              </a:extLst>
            </a:blip>
            <a:stretch>
              <a:fillRect r="-75183"/>
            </a:stretch>
          </a:blipFill>
        </p:spPr>
      </p:sp>
      <p:sp>
        <p:nvSpPr>
          <p:cNvPr id="11" name="عنوان 1">
            <a:extLst>
              <a:ext uri="{FF2B5EF4-FFF2-40B4-BE49-F238E27FC236}">
                <a16:creationId xmlns:a16="http://schemas.microsoft.com/office/drawing/2014/main" id="{016F58A7-8E7B-4FB4-92EC-7E0F87685CFD}"/>
              </a:ext>
            </a:extLst>
          </p:cNvPr>
          <p:cNvSpPr txBox="1">
            <a:spLocks/>
          </p:cNvSpPr>
          <p:nvPr/>
        </p:nvSpPr>
        <p:spPr>
          <a:xfrm>
            <a:off x="0" y="114300"/>
            <a:ext cx="18135600" cy="6529410"/>
          </a:xfrm>
          <a:prstGeom prst="rect">
            <a:avLst/>
          </a:prstGeom>
        </p:spPr>
        <p:txBody>
          <a:bodyPr vert="horz" lIns="0" tIns="45720" rIns="0" bIns="0" anchor="b">
            <a:noAutofit/>
            <a:scene3d>
              <a:camera prst="orthographicFront"/>
              <a:lightRig rig="freezing" dir="t">
                <a:rot lat="0" lon="0" rev="5640000"/>
              </a:lightRig>
            </a:scene3d>
            <a:sp3d prstMaterial="flat">
              <a:contourClr>
                <a:schemeClr val="tx2"/>
              </a:contourClr>
            </a:sp3d>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ar-SA" sz="4800" b="1" i="0" u="sng" strike="noStrike" kern="1200" cap="none" spc="0" normalizeH="0" baseline="0" noProof="0" dirty="0">
                <a:ln>
                  <a:noFill/>
                </a:ln>
                <a:solidFill>
                  <a:srgbClr val="FF0000"/>
                </a:solidFill>
                <a:effectLst/>
                <a:uLnTx/>
                <a:uFillTx/>
                <a:latin typeface="Calibri"/>
                <a:cs typeface="PT Bold Heading" panose="02010400000000000000" pitchFamily="2" charset="-78"/>
              </a:rPr>
              <a:t>مرحلة الابداع </a:t>
            </a:r>
            <a:r>
              <a:rPr kumimoji="0" lang="ar-SA" sz="4800" b="1" i="0" u="none" strike="noStrike" kern="1200" cap="none" spc="0" normalizeH="0" baseline="0" noProof="0" dirty="0">
                <a:ln>
                  <a:noFill/>
                </a:ln>
                <a:solidFill>
                  <a:srgbClr val="FF0000"/>
                </a:solidFill>
                <a:effectLst/>
                <a:uLnTx/>
                <a:uFillTx/>
                <a:latin typeface="Calibri"/>
                <a:cs typeface="PT Bold Heading" panose="02010400000000000000" pitchFamily="2" charset="-78"/>
              </a:rPr>
              <a:t>:</a:t>
            </a:r>
            <a:r>
              <a:rPr kumimoji="0" lang="ar-SA" sz="4800" b="1" i="0" u="none" strike="noStrike" kern="1200" cap="none" spc="0" normalizeH="0" baseline="0" noProof="0" dirty="0">
                <a:ln>
                  <a:noFill/>
                </a:ln>
                <a:solidFill>
                  <a:schemeClr val="tx1"/>
                </a:solidFill>
                <a:effectLst/>
                <a:uLnTx/>
                <a:uFillTx/>
                <a:latin typeface="Calibri"/>
                <a:cs typeface="PT Bold Heading" panose="02010400000000000000" pitchFamily="2" charset="-78"/>
              </a:rPr>
              <a:t>وهي عملية جمع وهضم واستيعاب المعلومات اعتمادا على التجارب السابقة.</a:t>
            </a:r>
            <a:br>
              <a:rPr kumimoji="0" lang="en-US" sz="4800" b="1" i="0" u="none" strike="noStrike" kern="1200" cap="none" spc="0" normalizeH="0" baseline="0" noProof="0" dirty="0">
                <a:ln>
                  <a:noFill/>
                </a:ln>
                <a:solidFill>
                  <a:schemeClr val="tx1"/>
                </a:solidFill>
                <a:effectLst/>
                <a:uLnTx/>
                <a:uFillTx/>
                <a:latin typeface="Calibri"/>
                <a:cs typeface="PT Bold Heading" panose="02010400000000000000" pitchFamily="2" charset="-78"/>
              </a:rPr>
            </a:br>
            <a:r>
              <a:rPr kumimoji="0" lang="ar-SA" sz="4800" b="1" i="0" u="sng" strike="noStrike" kern="1200" cap="none" spc="0" normalizeH="0" baseline="0" noProof="0" dirty="0">
                <a:ln>
                  <a:noFill/>
                </a:ln>
                <a:solidFill>
                  <a:srgbClr val="FF0000"/>
                </a:solidFill>
                <a:effectLst/>
                <a:uLnTx/>
                <a:uFillTx/>
                <a:latin typeface="Calibri"/>
                <a:cs typeface="PT Bold Heading" panose="02010400000000000000" pitchFamily="2" charset="-78"/>
              </a:rPr>
              <a:t>مرحلة </a:t>
            </a:r>
            <a:r>
              <a:rPr kumimoji="0" lang="ar-SA" sz="4800" b="1" i="0" u="sng" strike="noStrike" kern="1200" cap="none" spc="0" normalizeH="0" baseline="0" noProof="0" dirty="0" err="1">
                <a:ln>
                  <a:noFill/>
                </a:ln>
                <a:solidFill>
                  <a:srgbClr val="FF0000"/>
                </a:solidFill>
                <a:effectLst/>
                <a:uLnTx/>
                <a:uFillTx/>
                <a:latin typeface="Calibri"/>
                <a:cs typeface="PT Bold Heading" panose="02010400000000000000" pitchFamily="2" charset="-78"/>
              </a:rPr>
              <a:t>الحضانة</a:t>
            </a:r>
            <a:r>
              <a:rPr kumimoji="0" lang="ar-SA" sz="4800" b="1" i="0" u="none" strike="noStrike" kern="1200" cap="none" spc="0" normalizeH="0" baseline="0" noProof="0" dirty="0" err="1">
                <a:ln>
                  <a:noFill/>
                </a:ln>
                <a:solidFill>
                  <a:srgbClr val="FF0000"/>
                </a:solidFill>
                <a:effectLst/>
                <a:uLnTx/>
                <a:uFillTx/>
                <a:latin typeface="Calibri"/>
                <a:cs typeface="PT Bold Heading" panose="02010400000000000000" pitchFamily="2" charset="-78"/>
              </a:rPr>
              <a:t>:</a:t>
            </a:r>
            <a:r>
              <a:rPr kumimoji="0" lang="ar-SA" sz="4800" b="1" i="0" u="none" strike="noStrike" kern="1200" cap="none" spc="0" normalizeH="0" baseline="0" noProof="0" dirty="0" err="1">
                <a:ln>
                  <a:noFill/>
                </a:ln>
                <a:solidFill>
                  <a:schemeClr val="tx1"/>
                </a:solidFill>
                <a:effectLst/>
                <a:uLnTx/>
                <a:uFillTx/>
                <a:latin typeface="Calibri"/>
                <a:cs typeface="PT Bold Heading" panose="02010400000000000000" pitchFamily="2" charset="-78"/>
              </a:rPr>
              <a:t>مرحلة</a:t>
            </a:r>
            <a:r>
              <a:rPr kumimoji="0" lang="ar-SA" sz="4800" b="1" i="0" u="none" strike="noStrike" kern="1200" cap="none" spc="0" normalizeH="0" baseline="0" noProof="0" dirty="0">
                <a:ln>
                  <a:noFill/>
                </a:ln>
                <a:solidFill>
                  <a:schemeClr val="tx1"/>
                </a:solidFill>
                <a:effectLst/>
                <a:uLnTx/>
                <a:uFillTx/>
                <a:latin typeface="Calibri"/>
                <a:cs typeface="PT Bold Heading" panose="02010400000000000000" pitchFamily="2" charset="-78"/>
              </a:rPr>
              <a:t> تحرر الفعل من الشوائب وهي عملية لاشعورية مستمرة.</a:t>
            </a:r>
            <a:br>
              <a:rPr kumimoji="0" lang="en-US" sz="4800" b="1" i="0" u="none" strike="noStrike" kern="1200" cap="none" spc="0" normalizeH="0" baseline="0" noProof="0" dirty="0">
                <a:ln>
                  <a:noFill/>
                </a:ln>
                <a:solidFill>
                  <a:schemeClr val="tx1"/>
                </a:solidFill>
                <a:effectLst/>
                <a:uLnTx/>
                <a:uFillTx/>
                <a:latin typeface="Calibri"/>
                <a:cs typeface="PT Bold Heading" panose="02010400000000000000" pitchFamily="2" charset="-78"/>
              </a:rPr>
            </a:br>
            <a:r>
              <a:rPr kumimoji="0" lang="ar-SA" sz="4800" b="1" i="0" u="sng" strike="noStrike" kern="1200" cap="none" spc="0" normalizeH="0" baseline="0" noProof="0" dirty="0">
                <a:ln>
                  <a:noFill/>
                </a:ln>
                <a:solidFill>
                  <a:srgbClr val="FF0000"/>
                </a:solidFill>
                <a:effectLst/>
                <a:uLnTx/>
                <a:uFillTx/>
                <a:latin typeface="Calibri"/>
                <a:cs typeface="PT Bold Heading" panose="02010400000000000000" pitchFamily="2" charset="-78"/>
              </a:rPr>
              <a:t>مرحلة </a:t>
            </a:r>
            <a:r>
              <a:rPr kumimoji="0" lang="ar-SA" sz="4800" b="1" i="0" u="sng" strike="noStrike" kern="1200" cap="none" spc="0" normalizeH="0" baseline="0" noProof="0" dirty="0" err="1">
                <a:ln>
                  <a:noFill/>
                </a:ln>
                <a:solidFill>
                  <a:srgbClr val="FF0000"/>
                </a:solidFill>
                <a:effectLst/>
                <a:uLnTx/>
                <a:uFillTx/>
                <a:latin typeface="Calibri"/>
                <a:cs typeface="PT Bold Heading" panose="02010400000000000000" pitchFamily="2" charset="-78"/>
              </a:rPr>
              <a:t>التامل</a:t>
            </a:r>
            <a:r>
              <a:rPr kumimoji="0" lang="ar-SA" sz="4800" b="1" i="0" u="none" strike="noStrike" kern="1200" cap="none" spc="0" normalizeH="0" baseline="0" noProof="0" dirty="0" err="1">
                <a:ln>
                  <a:noFill/>
                </a:ln>
                <a:solidFill>
                  <a:srgbClr val="FF0000"/>
                </a:solidFill>
                <a:effectLst/>
                <a:uLnTx/>
                <a:uFillTx/>
                <a:latin typeface="Calibri"/>
                <a:cs typeface="PT Bold Heading" panose="02010400000000000000" pitchFamily="2" charset="-78"/>
              </a:rPr>
              <a:t>:</a:t>
            </a:r>
            <a:r>
              <a:rPr kumimoji="0" lang="ar-SA" sz="4800" b="1" i="0" u="none" strike="noStrike" kern="1200" cap="none" spc="0" normalizeH="0" baseline="0" noProof="0" dirty="0" err="1">
                <a:ln>
                  <a:noFill/>
                </a:ln>
                <a:solidFill>
                  <a:schemeClr val="tx1"/>
                </a:solidFill>
                <a:effectLst/>
                <a:uLnTx/>
                <a:uFillTx/>
                <a:latin typeface="Calibri"/>
                <a:cs typeface="PT Bold Heading" panose="02010400000000000000" pitchFamily="2" charset="-78"/>
              </a:rPr>
              <a:t>وهي</a:t>
            </a:r>
            <a:r>
              <a:rPr kumimoji="0" lang="ar-SA" sz="4800" b="1" i="0" u="none" strike="noStrike" kern="1200" cap="none" spc="0" normalizeH="0" baseline="0" noProof="0" dirty="0">
                <a:ln>
                  <a:noFill/>
                </a:ln>
                <a:solidFill>
                  <a:schemeClr val="tx1"/>
                </a:solidFill>
                <a:effectLst/>
                <a:uLnTx/>
                <a:uFillTx/>
                <a:latin typeface="Calibri"/>
                <a:cs typeface="PT Bold Heading" panose="02010400000000000000" pitchFamily="2" charset="-78"/>
              </a:rPr>
              <a:t> مرحلة اتضاح الاشياء والحدس باكتشاف الاشياء والحدس نوع من الادراك المباشر والحكم السريع .</a:t>
            </a:r>
            <a:br>
              <a:rPr kumimoji="0" lang="en-US" sz="4800" b="1" i="0" u="none" strike="noStrike" kern="1200" cap="none" spc="0" normalizeH="0" baseline="0" noProof="0" dirty="0">
                <a:ln>
                  <a:noFill/>
                </a:ln>
                <a:solidFill>
                  <a:schemeClr val="tx1"/>
                </a:solidFill>
                <a:effectLst/>
                <a:uLnTx/>
                <a:uFillTx/>
                <a:latin typeface="Calibri"/>
                <a:cs typeface="PT Bold Heading" panose="02010400000000000000" pitchFamily="2" charset="-78"/>
              </a:rPr>
            </a:br>
            <a:r>
              <a:rPr kumimoji="0" lang="ar-SA" sz="4800" b="1" i="0" u="sng" strike="noStrike" kern="1200" cap="none" spc="0" normalizeH="0" baseline="0" noProof="0" dirty="0">
                <a:ln>
                  <a:noFill/>
                </a:ln>
                <a:solidFill>
                  <a:srgbClr val="FF0000"/>
                </a:solidFill>
                <a:effectLst/>
                <a:uLnTx/>
                <a:uFillTx/>
                <a:latin typeface="Calibri"/>
                <a:cs typeface="PT Bold Heading" panose="02010400000000000000" pitchFamily="2" charset="-78"/>
              </a:rPr>
              <a:t>مرحلة اعادة النظر </a:t>
            </a:r>
            <a:r>
              <a:rPr kumimoji="0" lang="ar-SA" sz="4800" b="1" i="0" u="sng" strike="noStrike" kern="1200" cap="none" spc="0" normalizeH="0" baseline="0" noProof="0" dirty="0" err="1">
                <a:ln>
                  <a:noFill/>
                </a:ln>
                <a:solidFill>
                  <a:srgbClr val="FF0000"/>
                </a:solidFill>
                <a:effectLst/>
                <a:uLnTx/>
                <a:uFillTx/>
                <a:latin typeface="Calibri"/>
                <a:cs typeface="PT Bold Heading" panose="02010400000000000000" pitchFamily="2" charset="-78"/>
              </a:rPr>
              <a:t>والتحقق</a:t>
            </a:r>
            <a:r>
              <a:rPr kumimoji="0" lang="ar-SA" sz="4800" b="1" i="0" u="none" strike="noStrike" kern="1200" cap="none" spc="0" normalizeH="0" baseline="0" noProof="0" dirty="0" err="1">
                <a:ln>
                  <a:noFill/>
                </a:ln>
                <a:solidFill>
                  <a:srgbClr val="FF0000"/>
                </a:solidFill>
                <a:effectLst/>
                <a:uLnTx/>
                <a:uFillTx/>
                <a:latin typeface="Calibri"/>
                <a:cs typeface="PT Bold Heading" panose="02010400000000000000" pitchFamily="2" charset="-78"/>
              </a:rPr>
              <a:t>:</a:t>
            </a:r>
            <a:r>
              <a:rPr kumimoji="0" lang="ar-SA" sz="4800" b="1" i="0" u="none" strike="noStrike" kern="1200" cap="none" spc="0" normalizeH="0" baseline="0" noProof="0" dirty="0" err="1">
                <a:ln>
                  <a:noFill/>
                </a:ln>
                <a:solidFill>
                  <a:schemeClr val="tx1"/>
                </a:solidFill>
                <a:effectLst/>
                <a:uLnTx/>
                <a:uFillTx/>
                <a:latin typeface="Calibri"/>
                <a:cs typeface="PT Bold Heading" panose="02010400000000000000" pitchFamily="2" charset="-78"/>
              </a:rPr>
              <a:t>وهي</a:t>
            </a:r>
            <a:r>
              <a:rPr kumimoji="0" lang="ar-SA" sz="4800" b="1" i="0" u="none" strike="noStrike" kern="1200" cap="none" spc="0" normalizeH="0" baseline="0" noProof="0" dirty="0">
                <a:ln>
                  <a:noFill/>
                </a:ln>
                <a:solidFill>
                  <a:schemeClr val="tx1"/>
                </a:solidFill>
                <a:effectLst/>
                <a:uLnTx/>
                <a:uFillTx/>
                <a:latin typeface="Calibri"/>
                <a:cs typeface="PT Bold Heading" panose="02010400000000000000" pitchFamily="2" charset="-78"/>
              </a:rPr>
              <a:t> مرحلة اعادة النظر والتحقق والتجريب الى ان يتحقق ابداعه اذ ان الالهام </a:t>
            </a:r>
            <a:r>
              <a:rPr kumimoji="0" lang="ar-SA" sz="4800" b="1" i="0" u="none" strike="noStrike" kern="1200" cap="none" spc="0" normalizeH="0" baseline="0" noProof="0" dirty="0" err="1">
                <a:ln>
                  <a:noFill/>
                </a:ln>
                <a:solidFill>
                  <a:schemeClr val="tx1"/>
                </a:solidFill>
                <a:effectLst/>
                <a:uLnTx/>
                <a:uFillTx/>
                <a:latin typeface="Calibri"/>
                <a:cs typeface="PT Bold Heading" panose="02010400000000000000" pitchFamily="2" charset="-78"/>
              </a:rPr>
              <a:t>وحه</a:t>
            </a:r>
            <a:r>
              <a:rPr kumimoji="0" lang="ar-SA" sz="4800" b="1" i="0" u="none" strike="noStrike" kern="1200" cap="none" spc="0" normalizeH="0" baseline="0" noProof="0" dirty="0">
                <a:ln>
                  <a:noFill/>
                </a:ln>
                <a:solidFill>
                  <a:schemeClr val="tx1"/>
                </a:solidFill>
                <a:effectLst/>
                <a:uLnTx/>
                <a:uFillTx/>
                <a:latin typeface="Calibri"/>
                <a:cs typeface="PT Bold Heading" panose="02010400000000000000" pitchFamily="2" charset="-78"/>
              </a:rPr>
              <a:t> لا يكفي لان كثير من الابداعات </a:t>
            </a:r>
            <a:r>
              <a:rPr kumimoji="0" lang="ar-SA" sz="4800" b="1" i="0" u="none" strike="noStrike" kern="1200" cap="none" spc="0" normalizeH="0" baseline="0" noProof="0" dirty="0" err="1">
                <a:ln>
                  <a:noFill/>
                </a:ln>
                <a:solidFill>
                  <a:schemeClr val="tx1"/>
                </a:solidFill>
                <a:effectLst/>
                <a:uLnTx/>
                <a:uFillTx/>
                <a:latin typeface="Calibri"/>
                <a:cs typeface="PT Bold Heading" panose="02010400000000000000" pitchFamily="2" charset="-78"/>
              </a:rPr>
              <a:t>تاتي</a:t>
            </a:r>
            <a:r>
              <a:rPr kumimoji="0" lang="ar-SA" sz="4800" b="1" i="0" u="none" strike="noStrike" kern="1200" cap="none" spc="0" normalizeH="0" baseline="0" noProof="0" dirty="0">
                <a:ln>
                  <a:noFill/>
                </a:ln>
                <a:solidFill>
                  <a:schemeClr val="tx1"/>
                </a:solidFill>
                <a:effectLst/>
                <a:uLnTx/>
                <a:uFillTx/>
                <a:latin typeface="Calibri"/>
                <a:cs typeface="PT Bold Heading" panose="02010400000000000000" pitchFamily="2" charset="-78"/>
              </a:rPr>
              <a:t> لتناقضه فالحركة تصقل وتهذب عدة مرات الى ان تصل الى الحركة الابداعية الخيالية.</a:t>
            </a:r>
            <a:br>
              <a:rPr kumimoji="0" lang="en-US" sz="3600" b="1" i="0" u="none" strike="noStrike" kern="1200" cap="none" spc="0" normalizeH="0" baseline="0" noProof="0" dirty="0">
                <a:ln>
                  <a:noFill/>
                </a:ln>
                <a:solidFill>
                  <a:srgbClr val="04617B"/>
                </a:solidFill>
                <a:effectLst/>
                <a:uLnTx/>
                <a:uFillTx/>
                <a:latin typeface="Calibri"/>
                <a:cs typeface="PT Bold Heading" panose="02010400000000000000" pitchFamily="2" charset="-78"/>
              </a:rPr>
            </a:br>
            <a:endParaRPr kumimoji="0" lang="ar-IQ" sz="3600" b="1" i="0" u="none" strike="noStrike" kern="1200" cap="none" spc="0" normalizeH="0" baseline="0" noProof="0" dirty="0">
              <a:ln>
                <a:noFill/>
              </a:ln>
              <a:solidFill>
                <a:srgbClr val="04617B"/>
              </a:solidFill>
              <a:effectLst/>
              <a:uLnTx/>
              <a:uFillTx/>
              <a:latin typeface="Calibri"/>
              <a:cs typeface="PT Bold Heading" panose="02010400000000000000" pitchFamily="2" charset="-78"/>
            </a:endParaRPr>
          </a:p>
        </p:txBody>
      </p:sp>
    </p:spTree>
    <p:extLst>
      <p:ext uri="{BB962C8B-B14F-4D97-AF65-F5344CB8AC3E}">
        <p14:creationId xmlns:p14="http://schemas.microsoft.com/office/powerpoint/2010/main" val="13206798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p:nvPr/>
        </p:nvSpPr>
        <p:spPr>
          <a:xfrm rot="-5400000" flipH="1">
            <a:off x="16351493" y="-672069"/>
            <a:ext cx="2117840" cy="3264897"/>
          </a:xfrm>
          <a:custGeom>
            <a:avLst/>
            <a:gdLst/>
            <a:ahLst/>
            <a:cxnLst/>
            <a:rect l="l" t="t" r="r" b="b"/>
            <a:pathLst>
              <a:path w="2117840" h="3264897">
                <a:moveTo>
                  <a:pt x="2117840" y="0"/>
                </a:moveTo>
                <a:lnTo>
                  <a:pt x="0" y="0"/>
                </a:lnTo>
                <a:lnTo>
                  <a:pt x="0" y="3264898"/>
                </a:lnTo>
                <a:lnTo>
                  <a:pt x="2117840" y="3264898"/>
                </a:lnTo>
                <a:lnTo>
                  <a:pt x="2117840" y="0"/>
                </a:lnTo>
                <a:close/>
              </a:path>
            </a:pathLst>
          </a:custGeom>
          <a:blipFill>
            <a:blip r:embed="rId3">
              <a:extLst>
                <a:ext uri="{96DAC541-7B7A-43D3-8B79-37D633B846F1}">
                  <asvg:svgBlip xmlns:asvg="http://schemas.microsoft.com/office/drawing/2016/SVG/main" r:embed="rId4"/>
                </a:ext>
              </a:extLst>
            </a:blip>
            <a:stretch>
              <a:fillRect r="-75183"/>
            </a:stretch>
          </a:blipFill>
        </p:spPr>
      </p:sp>
      <p:grpSp>
        <p:nvGrpSpPr>
          <p:cNvPr id="4" name="Group 4"/>
          <p:cNvGrpSpPr/>
          <p:nvPr/>
        </p:nvGrpSpPr>
        <p:grpSpPr>
          <a:xfrm>
            <a:off x="3938494" y="9963150"/>
            <a:ext cx="16477376" cy="783580"/>
            <a:chOff x="0" y="0"/>
            <a:chExt cx="4339720" cy="206375"/>
          </a:xfrm>
        </p:grpSpPr>
        <p:sp>
          <p:nvSpPr>
            <p:cNvPr id="5" name="Freeform 5"/>
            <p:cNvSpPr/>
            <p:nvPr/>
          </p:nvSpPr>
          <p:spPr>
            <a:xfrm>
              <a:off x="0" y="0"/>
              <a:ext cx="4339720" cy="206375"/>
            </a:xfrm>
            <a:custGeom>
              <a:avLst/>
              <a:gdLst/>
              <a:ahLst/>
              <a:cxnLst/>
              <a:rect l="l" t="t" r="r" b="b"/>
              <a:pathLst>
                <a:path w="4339720" h="206375">
                  <a:moveTo>
                    <a:pt x="203200" y="0"/>
                  </a:moveTo>
                  <a:lnTo>
                    <a:pt x="4339720" y="0"/>
                  </a:lnTo>
                  <a:lnTo>
                    <a:pt x="4136520" y="206375"/>
                  </a:lnTo>
                  <a:lnTo>
                    <a:pt x="0" y="206375"/>
                  </a:lnTo>
                  <a:lnTo>
                    <a:pt x="203200" y="0"/>
                  </a:lnTo>
                  <a:close/>
                </a:path>
              </a:pathLst>
            </a:custGeom>
            <a:solidFill>
              <a:srgbClr val="FFA916"/>
            </a:solidFill>
          </p:spPr>
        </p:sp>
        <p:sp>
          <p:nvSpPr>
            <p:cNvPr id="6" name="TextBox 6"/>
            <p:cNvSpPr txBox="1"/>
            <p:nvPr/>
          </p:nvSpPr>
          <p:spPr>
            <a:xfrm>
              <a:off x="101600" y="-57150"/>
              <a:ext cx="4136520" cy="263525"/>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7" name="Group 7"/>
          <p:cNvGrpSpPr/>
          <p:nvPr/>
        </p:nvGrpSpPr>
        <p:grpSpPr>
          <a:xfrm>
            <a:off x="-1024868" y="9963150"/>
            <a:ext cx="7295490" cy="783580"/>
            <a:chOff x="0" y="0"/>
            <a:chExt cx="1921446" cy="206375"/>
          </a:xfrm>
        </p:grpSpPr>
        <p:sp>
          <p:nvSpPr>
            <p:cNvPr id="8" name="Freeform 8"/>
            <p:cNvSpPr/>
            <p:nvPr/>
          </p:nvSpPr>
          <p:spPr>
            <a:xfrm>
              <a:off x="0" y="0"/>
              <a:ext cx="1921446" cy="206375"/>
            </a:xfrm>
            <a:custGeom>
              <a:avLst/>
              <a:gdLst/>
              <a:ahLst/>
              <a:cxnLst/>
              <a:rect l="l" t="t" r="r" b="b"/>
              <a:pathLst>
                <a:path w="1921446" h="206375">
                  <a:moveTo>
                    <a:pt x="203200" y="0"/>
                  </a:moveTo>
                  <a:lnTo>
                    <a:pt x="1921446" y="0"/>
                  </a:lnTo>
                  <a:lnTo>
                    <a:pt x="1718246" y="206375"/>
                  </a:lnTo>
                  <a:lnTo>
                    <a:pt x="0" y="206375"/>
                  </a:lnTo>
                  <a:lnTo>
                    <a:pt x="203200" y="0"/>
                  </a:lnTo>
                  <a:close/>
                </a:path>
              </a:pathLst>
            </a:custGeom>
            <a:solidFill>
              <a:srgbClr val="024A59"/>
            </a:solidFill>
          </p:spPr>
        </p:sp>
        <p:sp>
          <p:nvSpPr>
            <p:cNvPr id="9" name="TextBox 9"/>
            <p:cNvSpPr txBox="1"/>
            <p:nvPr/>
          </p:nvSpPr>
          <p:spPr>
            <a:xfrm>
              <a:off x="101600" y="-57150"/>
              <a:ext cx="1718246" cy="263525"/>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8" name="Freeform 2">
            <a:extLst>
              <a:ext uri="{FF2B5EF4-FFF2-40B4-BE49-F238E27FC236}">
                <a16:creationId xmlns:a16="http://schemas.microsoft.com/office/drawing/2014/main" id="{224C0F88-24FC-46CB-9552-5B7F147A0369}"/>
              </a:ext>
            </a:extLst>
          </p:cNvPr>
          <p:cNvSpPr/>
          <p:nvPr/>
        </p:nvSpPr>
        <p:spPr>
          <a:xfrm rot="-5400000" flipH="1" flipV="1">
            <a:off x="-183894" y="-674598"/>
            <a:ext cx="2117840" cy="3264897"/>
          </a:xfrm>
          <a:custGeom>
            <a:avLst/>
            <a:gdLst/>
            <a:ahLst/>
            <a:cxnLst/>
            <a:rect l="l" t="t" r="r" b="b"/>
            <a:pathLst>
              <a:path w="2117840" h="3264897">
                <a:moveTo>
                  <a:pt x="2117840" y="3264897"/>
                </a:moveTo>
                <a:lnTo>
                  <a:pt x="0" y="3264897"/>
                </a:lnTo>
                <a:lnTo>
                  <a:pt x="0" y="0"/>
                </a:lnTo>
                <a:lnTo>
                  <a:pt x="2117840" y="0"/>
                </a:lnTo>
                <a:lnTo>
                  <a:pt x="2117840" y="3264897"/>
                </a:lnTo>
                <a:close/>
              </a:path>
            </a:pathLst>
          </a:custGeom>
          <a:blipFill>
            <a:blip r:embed="rId3">
              <a:extLst>
                <a:ext uri="{96DAC541-7B7A-43D3-8B79-37D633B846F1}">
                  <asvg:svgBlip xmlns:asvg="http://schemas.microsoft.com/office/drawing/2016/SVG/main" r:embed="rId4"/>
                </a:ext>
              </a:extLst>
            </a:blip>
            <a:stretch>
              <a:fillRect r="-75183"/>
            </a:stretch>
          </a:blipFill>
        </p:spPr>
      </p:sp>
      <p:sp>
        <p:nvSpPr>
          <p:cNvPr id="12" name="مربع نص 11">
            <a:extLst>
              <a:ext uri="{FF2B5EF4-FFF2-40B4-BE49-F238E27FC236}">
                <a16:creationId xmlns:a16="http://schemas.microsoft.com/office/drawing/2014/main" id="{0DF1E0BD-5028-4F40-AF21-C4C99859B93A}"/>
              </a:ext>
            </a:extLst>
          </p:cNvPr>
          <p:cNvSpPr txBox="1"/>
          <p:nvPr/>
        </p:nvSpPr>
        <p:spPr>
          <a:xfrm>
            <a:off x="0" y="0"/>
            <a:ext cx="18287999" cy="7571303"/>
          </a:xfrm>
          <a:prstGeom prst="rect">
            <a:avLst/>
          </a:prstGeom>
          <a:noFill/>
        </p:spPr>
        <p:txBody>
          <a:bodyPr wrap="square">
            <a:spAutoFit/>
          </a:bodyPr>
          <a:lstStyle/>
          <a:p>
            <a:pPr algn="ctr"/>
            <a:r>
              <a:rPr kumimoji="0" lang="ar-SA" sz="5400" b="1" i="0" u="sng" strike="noStrike" kern="1200" cap="none" spc="0" normalizeH="0" baseline="0" noProof="0" dirty="0">
                <a:ln>
                  <a:noFill/>
                </a:ln>
                <a:solidFill>
                  <a:srgbClr val="FF0000"/>
                </a:solidFill>
                <a:effectLst/>
                <a:uLnTx/>
                <a:uFillTx/>
                <a:latin typeface="Calibri"/>
                <a:cs typeface="PT Bold Heading" panose="02010400000000000000" pitchFamily="2" charset="-78"/>
              </a:rPr>
              <a:t>التفكير والذاكرة الحركية </a:t>
            </a:r>
            <a:endParaRPr kumimoji="0" lang="en-US" sz="5400" b="1" i="0" u="sng" strike="noStrike" kern="1200" cap="none" spc="0" normalizeH="0" baseline="0" noProof="0" dirty="0">
              <a:ln>
                <a:noFill/>
              </a:ln>
              <a:solidFill>
                <a:srgbClr val="FF0000"/>
              </a:solidFill>
              <a:effectLst/>
              <a:uLnTx/>
              <a:uFillTx/>
              <a:latin typeface="Calibri"/>
              <a:cs typeface="PT Bold Heading" panose="02010400000000000000" pitchFamily="2" charset="-78"/>
            </a:endParaRPr>
          </a:p>
          <a:p>
            <a:pPr algn="ctr"/>
            <a:r>
              <a:rPr kumimoji="0" lang="ar-SA" sz="4800" b="1" i="0" u="none" strike="noStrike" kern="1200" cap="none" spc="0" normalizeH="0" baseline="0" noProof="0" dirty="0">
                <a:ln>
                  <a:noFill/>
                </a:ln>
                <a:effectLst/>
                <a:uLnTx/>
                <a:uFillTx/>
                <a:latin typeface="Calibri"/>
                <a:cs typeface="PT Bold Heading" panose="02010400000000000000" pitchFamily="2" charset="-78"/>
              </a:rPr>
              <a:t>التفكير من العمليات العقلية التي يتميز بها الانسان عن الحيوان </a:t>
            </a:r>
            <a:r>
              <a:rPr kumimoji="0" lang="ar-SA" sz="4800" b="1" i="0" u="none" strike="noStrike" kern="1200" cap="none" spc="0" normalizeH="0" baseline="0" noProof="0" dirty="0" err="1">
                <a:ln>
                  <a:noFill/>
                </a:ln>
                <a:effectLst/>
                <a:uLnTx/>
                <a:uFillTx/>
                <a:latin typeface="Calibri"/>
                <a:cs typeface="PT Bold Heading" panose="02010400000000000000" pitchFamily="2" charset="-78"/>
              </a:rPr>
              <a:t>فالانسان</a:t>
            </a:r>
            <a:r>
              <a:rPr kumimoji="0" lang="ar-SA" sz="4800" b="1" i="0" u="none" strike="noStrike" kern="1200" cap="none" spc="0" normalizeH="0" baseline="0" noProof="0" dirty="0">
                <a:ln>
                  <a:noFill/>
                </a:ln>
                <a:effectLst/>
                <a:uLnTx/>
                <a:uFillTx/>
                <a:latin typeface="Calibri"/>
                <a:cs typeface="PT Bold Heading" panose="02010400000000000000" pitchFamily="2" charset="-78"/>
              </a:rPr>
              <a:t> يستطيع ان يطور ويحسن تفكيره من خلال اكتساب خبرات جديدة في الحياة </a:t>
            </a:r>
            <a:r>
              <a:rPr kumimoji="0" lang="ar-SA" sz="4800" b="1" i="0" u="none" strike="noStrike" kern="1200" cap="none" spc="0" normalizeH="0" baseline="0" noProof="0" dirty="0" err="1">
                <a:ln>
                  <a:noFill/>
                </a:ln>
                <a:effectLst/>
                <a:uLnTx/>
                <a:uFillTx/>
                <a:latin typeface="Calibri"/>
                <a:cs typeface="PT Bold Heading" panose="02010400000000000000" pitchFamily="2" charset="-78"/>
              </a:rPr>
              <a:t>لانه</a:t>
            </a:r>
            <a:r>
              <a:rPr kumimoji="0" lang="ar-SA" sz="4800" b="1" i="0" u="none" strike="noStrike" kern="1200" cap="none" spc="0" normalizeH="0" baseline="0" noProof="0" dirty="0">
                <a:ln>
                  <a:noFill/>
                </a:ln>
                <a:effectLst/>
                <a:uLnTx/>
                <a:uFillTx/>
                <a:latin typeface="Calibri"/>
                <a:cs typeface="PT Bold Heading" panose="02010400000000000000" pitchFamily="2" charset="-78"/>
              </a:rPr>
              <a:t> يمتلك استعدادات </a:t>
            </a:r>
            <a:r>
              <a:rPr kumimoji="0" lang="ar-SA" sz="4800" b="1" i="0" u="none" strike="noStrike" kern="1200" cap="none" spc="0" normalizeH="0" baseline="0" noProof="0" dirty="0" err="1">
                <a:ln>
                  <a:noFill/>
                </a:ln>
                <a:effectLst/>
                <a:uLnTx/>
                <a:uFillTx/>
                <a:latin typeface="Calibri"/>
                <a:cs typeface="PT Bold Heading" panose="02010400000000000000" pitchFamily="2" charset="-78"/>
              </a:rPr>
              <a:t>فسلجية</a:t>
            </a:r>
            <a:r>
              <a:rPr kumimoji="0" lang="ar-SA" sz="4800" b="1" i="0" u="none" strike="noStrike" kern="1200" cap="none" spc="0" normalizeH="0" baseline="0" noProof="0" dirty="0">
                <a:ln>
                  <a:noFill/>
                </a:ln>
                <a:effectLst/>
                <a:uLnTx/>
                <a:uFillTx/>
                <a:latin typeface="Calibri"/>
                <a:cs typeface="PT Bold Heading" panose="02010400000000000000" pitchFamily="2" charset="-78"/>
              </a:rPr>
              <a:t> في اجهزته العقلية ,فالفرد يهدف من خلال عملية التفكير الى حل مشكله معينة يحسها ويتعامل مع عناصرها تعاملا ملموسا ,ويعد التفكير من </a:t>
            </a:r>
            <a:r>
              <a:rPr kumimoji="0" lang="ar-SA" sz="4800" b="1" i="0" u="none" strike="noStrike" kern="1200" cap="none" spc="0" normalizeH="0" baseline="0" noProof="0" dirty="0">
                <a:ln>
                  <a:noFill/>
                </a:ln>
                <a:solidFill>
                  <a:srgbClr val="04617B"/>
                </a:solidFill>
                <a:effectLst/>
                <a:uLnTx/>
                <a:uFillTx/>
                <a:latin typeface="Calibri"/>
                <a:cs typeface="PT Bold Heading" panose="02010400000000000000" pitchFamily="2" charset="-78"/>
              </a:rPr>
              <a:t>خبراته </a:t>
            </a:r>
            <a:r>
              <a:rPr kumimoji="0" lang="ar-SA" sz="4800" b="1" i="0" u="none" strike="noStrike" kern="1200" cap="none" spc="0" normalizeH="0" baseline="0" noProof="0" dirty="0" err="1">
                <a:ln>
                  <a:noFill/>
                </a:ln>
                <a:solidFill>
                  <a:srgbClr val="04617B"/>
                </a:solidFill>
                <a:effectLst/>
                <a:uLnTx/>
                <a:uFillTx/>
                <a:latin typeface="Calibri"/>
                <a:cs typeface="PT Bold Heading" panose="02010400000000000000" pitchFamily="2" charset="-78"/>
              </a:rPr>
              <a:t>السابقة,وللتفكير</a:t>
            </a:r>
            <a:r>
              <a:rPr kumimoji="0" lang="ar-SA" sz="4800" b="1" i="0" u="none" strike="noStrike" kern="1200" cap="none" spc="0" normalizeH="0" baseline="0" noProof="0" dirty="0">
                <a:ln>
                  <a:noFill/>
                </a:ln>
                <a:solidFill>
                  <a:srgbClr val="04617B"/>
                </a:solidFill>
                <a:effectLst/>
                <a:uLnTx/>
                <a:uFillTx/>
                <a:latin typeface="Calibri"/>
                <a:cs typeface="PT Bold Heading" panose="02010400000000000000" pitchFamily="2" charset="-78"/>
              </a:rPr>
              <a:t> دور مهم وفاعل في الانشطة والممارسات الرياضية فالرياضي ذو الانجاز </a:t>
            </a:r>
            <a:r>
              <a:rPr kumimoji="0" lang="ar-SA" sz="4800" b="1" i="0" u="none" strike="noStrike" kern="1200" cap="none" spc="0" normalizeH="0" baseline="0" noProof="0" dirty="0" err="1">
                <a:ln>
                  <a:noFill/>
                </a:ln>
                <a:solidFill>
                  <a:srgbClr val="04617B"/>
                </a:solidFill>
                <a:effectLst/>
                <a:uLnTx/>
                <a:uFillTx/>
                <a:latin typeface="Calibri"/>
                <a:cs typeface="PT Bold Heading" panose="02010400000000000000" pitchFamily="2" charset="-78"/>
              </a:rPr>
              <a:t>العالى</a:t>
            </a:r>
            <a:r>
              <a:rPr kumimoji="0" lang="ar-SA" sz="4800" b="1" i="0" u="none" strike="noStrike" kern="1200" cap="none" spc="0" normalizeH="0" baseline="0" noProof="0" dirty="0">
                <a:ln>
                  <a:noFill/>
                </a:ln>
                <a:solidFill>
                  <a:srgbClr val="04617B"/>
                </a:solidFill>
                <a:effectLst/>
                <a:uLnTx/>
                <a:uFillTx/>
                <a:latin typeface="Calibri"/>
                <a:cs typeface="PT Bold Heading" panose="02010400000000000000" pitchFamily="2" charset="-78"/>
              </a:rPr>
              <a:t> يحتاج الى التفكير الخصب السريع الواسع لغرض تنفيذ خطط اللعب المختلفة وان أي خلل في التفكير يؤدي الى فشل الخطة المرسومة وكذلك التفكير السليم والسريع والمركز يؤدي الى احباط خطط الخصم وبناء خطط جديدة للفريق فالتفكير الجيد يعني السرعة باتخاذ القرار الجيد, </a:t>
            </a:r>
            <a:endParaRPr lang="ar-IQ" sz="4800" dirty="0"/>
          </a:p>
        </p:txBody>
      </p:sp>
    </p:spTree>
    <p:extLst>
      <p:ext uri="{BB962C8B-B14F-4D97-AF65-F5344CB8AC3E}">
        <p14:creationId xmlns:p14="http://schemas.microsoft.com/office/powerpoint/2010/main" val="41759750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p:nvPr/>
        </p:nvSpPr>
        <p:spPr>
          <a:xfrm rot="-5400000" flipH="1">
            <a:off x="16351493" y="-672069"/>
            <a:ext cx="2117840" cy="3264897"/>
          </a:xfrm>
          <a:custGeom>
            <a:avLst/>
            <a:gdLst/>
            <a:ahLst/>
            <a:cxnLst/>
            <a:rect l="l" t="t" r="r" b="b"/>
            <a:pathLst>
              <a:path w="2117840" h="3264897">
                <a:moveTo>
                  <a:pt x="2117840" y="0"/>
                </a:moveTo>
                <a:lnTo>
                  <a:pt x="0" y="0"/>
                </a:lnTo>
                <a:lnTo>
                  <a:pt x="0" y="3264898"/>
                </a:lnTo>
                <a:lnTo>
                  <a:pt x="2117840" y="3264898"/>
                </a:lnTo>
                <a:lnTo>
                  <a:pt x="2117840" y="0"/>
                </a:lnTo>
                <a:close/>
              </a:path>
            </a:pathLst>
          </a:custGeom>
          <a:blipFill>
            <a:blip r:embed="rId2">
              <a:extLst>
                <a:ext uri="{96DAC541-7B7A-43D3-8B79-37D633B846F1}">
                  <asvg:svgBlip xmlns:asvg="http://schemas.microsoft.com/office/drawing/2016/SVG/main" r:embed="rId3"/>
                </a:ext>
              </a:extLst>
            </a:blip>
            <a:stretch>
              <a:fillRect r="-75183"/>
            </a:stretch>
          </a:blipFill>
        </p:spPr>
      </p:sp>
      <p:grpSp>
        <p:nvGrpSpPr>
          <p:cNvPr id="4" name="Group 4"/>
          <p:cNvGrpSpPr/>
          <p:nvPr/>
        </p:nvGrpSpPr>
        <p:grpSpPr>
          <a:xfrm>
            <a:off x="3938494" y="9963150"/>
            <a:ext cx="16477376" cy="783580"/>
            <a:chOff x="0" y="0"/>
            <a:chExt cx="4339720" cy="206375"/>
          </a:xfrm>
        </p:grpSpPr>
        <p:sp>
          <p:nvSpPr>
            <p:cNvPr id="5" name="Freeform 5"/>
            <p:cNvSpPr/>
            <p:nvPr/>
          </p:nvSpPr>
          <p:spPr>
            <a:xfrm>
              <a:off x="0" y="0"/>
              <a:ext cx="4339720" cy="206375"/>
            </a:xfrm>
            <a:custGeom>
              <a:avLst/>
              <a:gdLst/>
              <a:ahLst/>
              <a:cxnLst/>
              <a:rect l="l" t="t" r="r" b="b"/>
              <a:pathLst>
                <a:path w="4339720" h="206375">
                  <a:moveTo>
                    <a:pt x="203200" y="0"/>
                  </a:moveTo>
                  <a:lnTo>
                    <a:pt x="4339720" y="0"/>
                  </a:lnTo>
                  <a:lnTo>
                    <a:pt x="4136520" y="206375"/>
                  </a:lnTo>
                  <a:lnTo>
                    <a:pt x="0" y="206375"/>
                  </a:lnTo>
                  <a:lnTo>
                    <a:pt x="203200" y="0"/>
                  </a:lnTo>
                  <a:close/>
                </a:path>
              </a:pathLst>
            </a:custGeom>
            <a:solidFill>
              <a:srgbClr val="FFA916"/>
            </a:solidFill>
          </p:spPr>
        </p:sp>
        <p:sp>
          <p:nvSpPr>
            <p:cNvPr id="6" name="TextBox 6"/>
            <p:cNvSpPr txBox="1"/>
            <p:nvPr/>
          </p:nvSpPr>
          <p:spPr>
            <a:xfrm>
              <a:off x="101600" y="-57150"/>
              <a:ext cx="4136520" cy="263525"/>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7" name="Group 7"/>
          <p:cNvGrpSpPr/>
          <p:nvPr/>
        </p:nvGrpSpPr>
        <p:grpSpPr>
          <a:xfrm>
            <a:off x="-1024868" y="9963150"/>
            <a:ext cx="7295490" cy="783580"/>
            <a:chOff x="0" y="0"/>
            <a:chExt cx="1921446" cy="206375"/>
          </a:xfrm>
        </p:grpSpPr>
        <p:sp>
          <p:nvSpPr>
            <p:cNvPr id="8" name="Freeform 8"/>
            <p:cNvSpPr/>
            <p:nvPr/>
          </p:nvSpPr>
          <p:spPr>
            <a:xfrm>
              <a:off x="0" y="0"/>
              <a:ext cx="1921446" cy="206375"/>
            </a:xfrm>
            <a:custGeom>
              <a:avLst/>
              <a:gdLst/>
              <a:ahLst/>
              <a:cxnLst/>
              <a:rect l="l" t="t" r="r" b="b"/>
              <a:pathLst>
                <a:path w="1921446" h="206375">
                  <a:moveTo>
                    <a:pt x="203200" y="0"/>
                  </a:moveTo>
                  <a:lnTo>
                    <a:pt x="1921446" y="0"/>
                  </a:lnTo>
                  <a:lnTo>
                    <a:pt x="1718246" y="206375"/>
                  </a:lnTo>
                  <a:lnTo>
                    <a:pt x="0" y="206375"/>
                  </a:lnTo>
                  <a:lnTo>
                    <a:pt x="203200" y="0"/>
                  </a:lnTo>
                  <a:close/>
                </a:path>
              </a:pathLst>
            </a:custGeom>
            <a:solidFill>
              <a:srgbClr val="024A59"/>
            </a:solidFill>
          </p:spPr>
        </p:sp>
        <p:sp>
          <p:nvSpPr>
            <p:cNvPr id="9" name="TextBox 9"/>
            <p:cNvSpPr txBox="1"/>
            <p:nvPr/>
          </p:nvSpPr>
          <p:spPr>
            <a:xfrm>
              <a:off x="101600" y="-57150"/>
              <a:ext cx="1718246" cy="263525"/>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8" name="Freeform 2">
            <a:extLst>
              <a:ext uri="{FF2B5EF4-FFF2-40B4-BE49-F238E27FC236}">
                <a16:creationId xmlns:a16="http://schemas.microsoft.com/office/drawing/2014/main" id="{224C0F88-24FC-46CB-9552-5B7F147A0369}"/>
              </a:ext>
            </a:extLst>
          </p:cNvPr>
          <p:cNvSpPr/>
          <p:nvPr/>
        </p:nvSpPr>
        <p:spPr>
          <a:xfrm rot="-5400000" flipH="1" flipV="1">
            <a:off x="-183894" y="-674598"/>
            <a:ext cx="2117840" cy="3264897"/>
          </a:xfrm>
          <a:custGeom>
            <a:avLst/>
            <a:gdLst/>
            <a:ahLst/>
            <a:cxnLst/>
            <a:rect l="l" t="t" r="r" b="b"/>
            <a:pathLst>
              <a:path w="2117840" h="3264897">
                <a:moveTo>
                  <a:pt x="2117840" y="3264897"/>
                </a:moveTo>
                <a:lnTo>
                  <a:pt x="0" y="3264897"/>
                </a:lnTo>
                <a:lnTo>
                  <a:pt x="0" y="0"/>
                </a:lnTo>
                <a:lnTo>
                  <a:pt x="2117840" y="0"/>
                </a:lnTo>
                <a:lnTo>
                  <a:pt x="2117840" y="3264897"/>
                </a:lnTo>
                <a:close/>
              </a:path>
            </a:pathLst>
          </a:custGeom>
          <a:blipFill>
            <a:blip r:embed="rId2">
              <a:extLst>
                <a:ext uri="{96DAC541-7B7A-43D3-8B79-37D633B846F1}">
                  <asvg:svgBlip xmlns:asvg="http://schemas.microsoft.com/office/drawing/2016/SVG/main" r:embed="rId3"/>
                </a:ext>
              </a:extLst>
            </a:blip>
            <a:stretch>
              <a:fillRect r="-75183"/>
            </a:stretch>
          </a:blipFill>
        </p:spPr>
      </p:sp>
      <p:sp>
        <p:nvSpPr>
          <p:cNvPr id="11" name="عنوان 1">
            <a:extLst>
              <a:ext uri="{FF2B5EF4-FFF2-40B4-BE49-F238E27FC236}">
                <a16:creationId xmlns:a16="http://schemas.microsoft.com/office/drawing/2014/main" id="{C2322A44-E901-40C6-85C8-193B38B77A16}"/>
              </a:ext>
            </a:extLst>
          </p:cNvPr>
          <p:cNvSpPr txBox="1">
            <a:spLocks/>
          </p:cNvSpPr>
          <p:nvPr/>
        </p:nvSpPr>
        <p:spPr>
          <a:xfrm>
            <a:off x="0" y="3237716"/>
            <a:ext cx="18288000" cy="5868184"/>
          </a:xfrm>
          <a:prstGeom prst="rect">
            <a:avLst/>
          </a:prstGeom>
        </p:spPr>
        <p:txBody>
          <a:bodyPr vert="horz" lIns="0" tIns="45720" rIns="0" bIns="0" anchor="b">
            <a:noAutofit/>
            <a:scene3d>
              <a:camera prst="orthographicFront"/>
              <a:lightRig rig="freezing" dir="t">
                <a:rot lat="0" lon="0" rev="5640000"/>
              </a:lightRig>
            </a:scene3d>
            <a:sp3d prstMaterial="flat">
              <a:contourClr>
                <a:schemeClr val="tx2"/>
              </a:contourClr>
            </a:sp3d>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marL="0" marR="0" lvl="0" indent="0" algn="ctr" defTabSz="914400" rtl="1" eaLnBrk="1" fontAlgn="auto" latinLnBrk="0" hangingPunct="1">
              <a:lnSpc>
                <a:spcPct val="100000"/>
              </a:lnSpc>
              <a:spcBef>
                <a:spcPct val="0"/>
              </a:spcBef>
              <a:spcAft>
                <a:spcPts val="0"/>
              </a:spcAft>
              <a:buClrTx/>
              <a:buSzTx/>
              <a:buFontTx/>
              <a:buNone/>
              <a:tabLst/>
              <a:defRPr/>
            </a:pPr>
            <a:br>
              <a:rPr kumimoji="0" lang="en-US" sz="3600" b="1" i="0" u="none" strike="noStrike" kern="1200" cap="none" spc="0" normalizeH="0" baseline="0" noProof="0" dirty="0">
                <a:ln>
                  <a:noFill/>
                </a:ln>
                <a:solidFill>
                  <a:srgbClr val="04617B"/>
                </a:solidFill>
                <a:effectLst/>
                <a:uLnTx/>
                <a:uFillTx/>
                <a:latin typeface="Calibri"/>
                <a:cs typeface="PT Bold Heading" panose="02010400000000000000" pitchFamily="2" charset="-78"/>
              </a:rPr>
            </a:br>
            <a:r>
              <a:rPr kumimoji="0" lang="ar-SA" sz="4800" b="1" i="0" u="sng" strike="noStrike" kern="1200" cap="none" spc="0" normalizeH="0" baseline="0" noProof="0" dirty="0">
                <a:ln>
                  <a:noFill/>
                </a:ln>
                <a:solidFill>
                  <a:srgbClr val="00B050"/>
                </a:solidFill>
                <a:effectLst/>
                <a:highlight>
                  <a:srgbClr val="FFFF00"/>
                </a:highlight>
                <a:uLnTx/>
                <a:uFillTx/>
                <a:latin typeface="Calibri"/>
                <a:cs typeface="PT Bold Heading" panose="02010400000000000000" pitchFamily="2" charset="-78"/>
              </a:rPr>
              <a:t>التصور</a:t>
            </a:r>
            <a:r>
              <a:rPr kumimoji="0" lang="ar-SA" sz="4800" b="1" i="0" u="none" strike="noStrike" kern="1200" cap="none" spc="0" normalizeH="0" baseline="0" noProof="0" dirty="0">
                <a:ln>
                  <a:noFill/>
                </a:ln>
                <a:solidFill>
                  <a:srgbClr val="00B050"/>
                </a:solidFill>
                <a:effectLst/>
                <a:uLnTx/>
                <a:uFillTx/>
                <a:latin typeface="Calibri"/>
                <a:cs typeface="PT Bold Heading" panose="02010400000000000000" pitchFamily="2" charset="-78"/>
              </a:rPr>
              <a:t> </a:t>
            </a:r>
            <a:endParaRPr kumimoji="0" lang="ar-IQ" sz="4800" b="1" i="0" u="none" strike="noStrike" kern="1200" cap="none" spc="0" normalizeH="0" baseline="0" noProof="0" dirty="0">
              <a:ln>
                <a:noFill/>
              </a:ln>
              <a:solidFill>
                <a:srgbClr val="00B050"/>
              </a:solidFill>
              <a:effectLst/>
              <a:uLnTx/>
              <a:uFillTx/>
              <a:latin typeface="Calibri"/>
              <a:cs typeface="PT Bold Heading" panose="02010400000000000000" pitchFamily="2" charset="-78"/>
            </a:endParaRPr>
          </a:p>
          <a:p>
            <a:pPr marL="0" marR="0" lvl="0" indent="0" algn="ctr" defTabSz="914400" rtl="1" eaLnBrk="1" fontAlgn="auto" latinLnBrk="0" hangingPunct="1">
              <a:lnSpc>
                <a:spcPct val="100000"/>
              </a:lnSpc>
              <a:spcBef>
                <a:spcPct val="0"/>
              </a:spcBef>
              <a:spcAft>
                <a:spcPts val="0"/>
              </a:spcAft>
              <a:buClrTx/>
              <a:buSzTx/>
              <a:buFontTx/>
              <a:buNone/>
              <a:tabLst/>
              <a:defRPr/>
            </a:pPr>
            <a:r>
              <a:rPr kumimoji="0" lang="ar-SA" sz="4800" b="1" i="0" u="none" strike="noStrike" kern="1200" cap="none" spc="0" normalizeH="0" baseline="0" noProof="0" dirty="0">
                <a:ln>
                  <a:noFill/>
                </a:ln>
                <a:solidFill>
                  <a:srgbClr val="00B050"/>
                </a:solidFill>
                <a:effectLst/>
                <a:uLnTx/>
                <a:uFillTx/>
                <a:latin typeface="Calibri"/>
                <a:cs typeface="PT Bold Heading" panose="02010400000000000000" pitchFamily="2" charset="-78"/>
              </a:rPr>
              <a:t>وهو عبارة عن خزن قصير او طويل يرتبط بتذكير الصورة (الادراك),فالتصور الحركي يعني اعادة انتاج الحركة كأداء فكري كما انه صورة الاشياء والظواهر التي يعاد انتاجها من الذاكرة </a:t>
            </a:r>
            <a:r>
              <a:rPr kumimoji="0" lang="ar-SA" sz="4800" b="1" i="0" u="none" strike="noStrike" kern="1200" cap="none" spc="0" normalizeH="0" baseline="0" noProof="0" dirty="0">
                <a:ln>
                  <a:noFill/>
                </a:ln>
                <a:solidFill>
                  <a:srgbClr val="04617B"/>
                </a:solidFill>
                <a:effectLst/>
                <a:uLnTx/>
                <a:uFillTx/>
                <a:latin typeface="Calibri"/>
                <a:cs typeface="PT Bold Heading" panose="02010400000000000000" pitchFamily="2" charset="-78"/>
              </a:rPr>
              <a:t>,فالتصور الجيد ناتج عن ادراك جيد وهو يتصف بصفة الثبات وكثيرا ما يسبق اداء الحركات هو التصور أي ان الرياضي يتصور ويتخيل الحركة التي سوف يؤديها , فالتصور هو الصورة التي يأخذها المتعلم عن طريق النظر والشرح للحركة وتنطبع بالدماغ وتلعب الممارسة والخبرة دور كبير في ثبات هذه الصورة وهو نوعان:</a:t>
            </a:r>
            <a:br>
              <a:rPr kumimoji="0" lang="en-US" sz="3600" b="1" i="0" u="none" strike="noStrike" kern="1200" cap="none" spc="0" normalizeH="0" baseline="0" noProof="0" dirty="0">
                <a:ln>
                  <a:noFill/>
                </a:ln>
                <a:solidFill>
                  <a:srgbClr val="04617B"/>
                </a:solidFill>
                <a:effectLst/>
                <a:uLnTx/>
                <a:uFillTx/>
                <a:latin typeface="Calibri"/>
                <a:cs typeface="PT Bold Heading" panose="02010400000000000000" pitchFamily="2" charset="-78"/>
              </a:rPr>
            </a:br>
            <a:endParaRPr kumimoji="0" lang="ar-IQ" sz="3600" b="1" i="0" u="none" strike="noStrike" kern="1200" cap="none" spc="0" normalizeH="0" baseline="0" noProof="0" dirty="0">
              <a:ln>
                <a:noFill/>
              </a:ln>
              <a:solidFill>
                <a:srgbClr val="04617B"/>
              </a:solidFill>
              <a:effectLst/>
              <a:uLnTx/>
              <a:uFillTx/>
              <a:latin typeface="Calibri"/>
              <a:cs typeface="PT Bold Heading" panose="02010400000000000000" pitchFamily="2" charset="-78"/>
            </a:endParaRPr>
          </a:p>
        </p:txBody>
      </p:sp>
      <p:sp>
        <p:nvSpPr>
          <p:cNvPr id="12" name="مربع نص 11">
            <a:extLst>
              <a:ext uri="{FF2B5EF4-FFF2-40B4-BE49-F238E27FC236}">
                <a16:creationId xmlns:a16="http://schemas.microsoft.com/office/drawing/2014/main" id="{520F4B5C-2CAF-4448-9CFC-0C97101BEB75}"/>
              </a:ext>
            </a:extLst>
          </p:cNvPr>
          <p:cNvSpPr txBox="1"/>
          <p:nvPr/>
        </p:nvSpPr>
        <p:spPr>
          <a:xfrm>
            <a:off x="0" y="38100"/>
            <a:ext cx="18288000" cy="2308324"/>
          </a:xfrm>
          <a:prstGeom prst="rect">
            <a:avLst/>
          </a:prstGeom>
          <a:noFill/>
        </p:spPr>
        <p:txBody>
          <a:bodyPr wrap="square">
            <a:spAutoFit/>
          </a:bodyPr>
          <a:lstStyle/>
          <a:p>
            <a:pPr algn="ctr"/>
            <a:r>
              <a:rPr kumimoji="0" lang="ar-SA" sz="4800" b="1" i="0" u="none" strike="noStrike" kern="1200" cap="none" spc="0" normalizeH="0" baseline="0" noProof="0" dirty="0">
                <a:ln>
                  <a:noFill/>
                </a:ln>
                <a:solidFill>
                  <a:srgbClr val="04617B"/>
                </a:solidFill>
                <a:effectLst/>
                <a:uLnTx/>
                <a:uFillTx/>
                <a:latin typeface="Calibri"/>
                <a:ea typeface="+mn-ea"/>
                <a:cs typeface="PT Bold Heading" panose="02010400000000000000" pitchFamily="2" charset="-78"/>
              </a:rPr>
              <a:t>التذكر</a:t>
            </a:r>
            <a:endParaRPr kumimoji="0" lang="en-US" sz="4800" b="1" i="0" u="none" strike="noStrike" kern="1200" cap="none" spc="0" normalizeH="0" baseline="0" noProof="0" dirty="0">
              <a:ln>
                <a:noFill/>
              </a:ln>
              <a:solidFill>
                <a:srgbClr val="04617B"/>
              </a:solidFill>
              <a:effectLst/>
              <a:uLnTx/>
              <a:uFillTx/>
              <a:latin typeface="Calibri"/>
              <a:ea typeface="+mn-ea"/>
              <a:cs typeface="PT Bold Heading" panose="02010400000000000000" pitchFamily="2" charset="-78"/>
            </a:endParaRPr>
          </a:p>
          <a:p>
            <a:pPr algn="ctr"/>
            <a:r>
              <a:rPr kumimoji="0" lang="ar-SA" sz="4800" b="1" i="0" u="none" strike="noStrike" kern="1200" cap="none" spc="0" normalizeH="0" baseline="0" noProof="0" dirty="0">
                <a:ln>
                  <a:noFill/>
                </a:ln>
                <a:solidFill>
                  <a:srgbClr val="FF0000"/>
                </a:solidFill>
                <a:effectLst/>
                <a:uLnTx/>
                <a:uFillTx/>
                <a:latin typeface="Calibri"/>
                <a:ea typeface="+mn-ea"/>
                <a:cs typeface="PT Bold Heading" panose="02010400000000000000" pitchFamily="2" charset="-78"/>
              </a:rPr>
              <a:t> </a:t>
            </a:r>
            <a:r>
              <a:rPr kumimoji="0" lang="ar-SA" sz="4800" b="1" i="0" u="sng" strike="noStrike" kern="1200" cap="none" spc="0" normalizeH="0" baseline="0" noProof="0" dirty="0">
                <a:ln>
                  <a:noFill/>
                </a:ln>
                <a:solidFill>
                  <a:srgbClr val="FF0000"/>
                </a:solidFill>
                <a:effectLst/>
                <a:uLnTx/>
                <a:uFillTx/>
                <a:latin typeface="Calibri"/>
                <a:ea typeface="+mn-ea"/>
                <a:cs typeface="PT Bold Heading" panose="02010400000000000000" pitchFamily="2" charset="-78"/>
              </a:rPr>
              <a:t>فهو احد العمليات النفسية التي تعبر عن استرجاع واستعادة الفرد لانطباعه وخبراته السابقة</a:t>
            </a:r>
            <a:r>
              <a:rPr kumimoji="0" lang="ar-SA" sz="4800" b="1" i="0" u="none" strike="noStrike" kern="1200" cap="none" spc="0" normalizeH="0" baseline="0" noProof="0" dirty="0">
                <a:ln>
                  <a:noFill/>
                </a:ln>
                <a:solidFill>
                  <a:srgbClr val="FF0000"/>
                </a:solidFill>
                <a:effectLst/>
                <a:uLnTx/>
                <a:uFillTx/>
                <a:latin typeface="Calibri"/>
                <a:ea typeface="+mn-ea"/>
                <a:cs typeface="PT Bold Heading" panose="02010400000000000000" pitchFamily="2" charset="-78"/>
              </a:rPr>
              <a:t>  </a:t>
            </a:r>
            <a:r>
              <a:rPr kumimoji="0" lang="ar-SA" sz="4800" b="1" i="0" u="sng" strike="noStrike" kern="1200" cap="none" spc="0" normalizeH="0" baseline="0" noProof="0" dirty="0">
                <a:ln>
                  <a:noFill/>
                </a:ln>
                <a:solidFill>
                  <a:srgbClr val="04617B"/>
                </a:solidFill>
                <a:effectLst/>
                <a:uLnTx/>
                <a:uFillTx/>
                <a:latin typeface="Calibri"/>
                <a:ea typeface="+mn-ea"/>
                <a:cs typeface="PT Bold Heading" panose="02010400000000000000" pitchFamily="2" charset="-78"/>
              </a:rPr>
              <a:t>.</a:t>
            </a:r>
            <a:endParaRPr lang="ar-IQ" dirty="0"/>
          </a:p>
        </p:txBody>
      </p:sp>
    </p:spTree>
    <p:extLst>
      <p:ext uri="{BB962C8B-B14F-4D97-AF65-F5344CB8AC3E}">
        <p14:creationId xmlns:p14="http://schemas.microsoft.com/office/powerpoint/2010/main" val="4639689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p:nvPr/>
        </p:nvSpPr>
        <p:spPr>
          <a:xfrm rot="-5400000" flipH="1">
            <a:off x="16351493" y="-672069"/>
            <a:ext cx="2117840" cy="3264897"/>
          </a:xfrm>
          <a:custGeom>
            <a:avLst/>
            <a:gdLst/>
            <a:ahLst/>
            <a:cxnLst/>
            <a:rect l="l" t="t" r="r" b="b"/>
            <a:pathLst>
              <a:path w="2117840" h="3264897">
                <a:moveTo>
                  <a:pt x="2117840" y="0"/>
                </a:moveTo>
                <a:lnTo>
                  <a:pt x="0" y="0"/>
                </a:lnTo>
                <a:lnTo>
                  <a:pt x="0" y="3264898"/>
                </a:lnTo>
                <a:lnTo>
                  <a:pt x="2117840" y="3264898"/>
                </a:lnTo>
                <a:lnTo>
                  <a:pt x="2117840" y="0"/>
                </a:lnTo>
                <a:close/>
              </a:path>
            </a:pathLst>
          </a:custGeom>
          <a:blipFill>
            <a:blip r:embed="rId2">
              <a:extLst>
                <a:ext uri="{96DAC541-7B7A-43D3-8B79-37D633B846F1}">
                  <asvg:svgBlip xmlns:asvg="http://schemas.microsoft.com/office/drawing/2016/SVG/main" r:embed="rId3"/>
                </a:ext>
              </a:extLst>
            </a:blip>
            <a:stretch>
              <a:fillRect r="-75183"/>
            </a:stretch>
          </a:blipFill>
        </p:spPr>
      </p:sp>
      <p:grpSp>
        <p:nvGrpSpPr>
          <p:cNvPr id="4" name="Group 4"/>
          <p:cNvGrpSpPr/>
          <p:nvPr/>
        </p:nvGrpSpPr>
        <p:grpSpPr>
          <a:xfrm>
            <a:off x="3938494" y="9963150"/>
            <a:ext cx="16477376" cy="783580"/>
            <a:chOff x="0" y="0"/>
            <a:chExt cx="4339720" cy="206375"/>
          </a:xfrm>
        </p:grpSpPr>
        <p:sp>
          <p:nvSpPr>
            <p:cNvPr id="5" name="Freeform 5"/>
            <p:cNvSpPr/>
            <p:nvPr/>
          </p:nvSpPr>
          <p:spPr>
            <a:xfrm>
              <a:off x="0" y="0"/>
              <a:ext cx="4339720" cy="206375"/>
            </a:xfrm>
            <a:custGeom>
              <a:avLst/>
              <a:gdLst/>
              <a:ahLst/>
              <a:cxnLst/>
              <a:rect l="l" t="t" r="r" b="b"/>
              <a:pathLst>
                <a:path w="4339720" h="206375">
                  <a:moveTo>
                    <a:pt x="203200" y="0"/>
                  </a:moveTo>
                  <a:lnTo>
                    <a:pt x="4339720" y="0"/>
                  </a:lnTo>
                  <a:lnTo>
                    <a:pt x="4136520" y="206375"/>
                  </a:lnTo>
                  <a:lnTo>
                    <a:pt x="0" y="206375"/>
                  </a:lnTo>
                  <a:lnTo>
                    <a:pt x="203200" y="0"/>
                  </a:lnTo>
                  <a:close/>
                </a:path>
              </a:pathLst>
            </a:custGeom>
            <a:solidFill>
              <a:srgbClr val="FFA916"/>
            </a:solidFill>
          </p:spPr>
        </p:sp>
        <p:sp>
          <p:nvSpPr>
            <p:cNvPr id="6" name="TextBox 6"/>
            <p:cNvSpPr txBox="1"/>
            <p:nvPr/>
          </p:nvSpPr>
          <p:spPr>
            <a:xfrm>
              <a:off x="101600" y="-57150"/>
              <a:ext cx="4136520" cy="263525"/>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7" name="Group 7"/>
          <p:cNvGrpSpPr/>
          <p:nvPr/>
        </p:nvGrpSpPr>
        <p:grpSpPr>
          <a:xfrm>
            <a:off x="-1024868" y="9963150"/>
            <a:ext cx="7295490" cy="783580"/>
            <a:chOff x="0" y="0"/>
            <a:chExt cx="1921446" cy="206375"/>
          </a:xfrm>
        </p:grpSpPr>
        <p:sp>
          <p:nvSpPr>
            <p:cNvPr id="8" name="Freeform 8"/>
            <p:cNvSpPr/>
            <p:nvPr/>
          </p:nvSpPr>
          <p:spPr>
            <a:xfrm>
              <a:off x="0" y="0"/>
              <a:ext cx="1921446" cy="206375"/>
            </a:xfrm>
            <a:custGeom>
              <a:avLst/>
              <a:gdLst/>
              <a:ahLst/>
              <a:cxnLst/>
              <a:rect l="l" t="t" r="r" b="b"/>
              <a:pathLst>
                <a:path w="1921446" h="206375">
                  <a:moveTo>
                    <a:pt x="203200" y="0"/>
                  </a:moveTo>
                  <a:lnTo>
                    <a:pt x="1921446" y="0"/>
                  </a:lnTo>
                  <a:lnTo>
                    <a:pt x="1718246" y="206375"/>
                  </a:lnTo>
                  <a:lnTo>
                    <a:pt x="0" y="206375"/>
                  </a:lnTo>
                  <a:lnTo>
                    <a:pt x="203200" y="0"/>
                  </a:lnTo>
                  <a:close/>
                </a:path>
              </a:pathLst>
            </a:custGeom>
            <a:solidFill>
              <a:srgbClr val="024A59"/>
            </a:solidFill>
          </p:spPr>
        </p:sp>
        <p:sp>
          <p:nvSpPr>
            <p:cNvPr id="9" name="TextBox 9"/>
            <p:cNvSpPr txBox="1"/>
            <p:nvPr/>
          </p:nvSpPr>
          <p:spPr>
            <a:xfrm>
              <a:off x="101600" y="-57150"/>
              <a:ext cx="1718246" cy="263525"/>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8" name="Freeform 2">
            <a:extLst>
              <a:ext uri="{FF2B5EF4-FFF2-40B4-BE49-F238E27FC236}">
                <a16:creationId xmlns:a16="http://schemas.microsoft.com/office/drawing/2014/main" id="{224C0F88-24FC-46CB-9552-5B7F147A0369}"/>
              </a:ext>
            </a:extLst>
          </p:cNvPr>
          <p:cNvSpPr/>
          <p:nvPr/>
        </p:nvSpPr>
        <p:spPr>
          <a:xfrm rot="-5400000" flipH="1" flipV="1">
            <a:off x="-183894" y="-674598"/>
            <a:ext cx="2117840" cy="3264897"/>
          </a:xfrm>
          <a:custGeom>
            <a:avLst/>
            <a:gdLst/>
            <a:ahLst/>
            <a:cxnLst/>
            <a:rect l="l" t="t" r="r" b="b"/>
            <a:pathLst>
              <a:path w="2117840" h="3264897">
                <a:moveTo>
                  <a:pt x="2117840" y="3264897"/>
                </a:moveTo>
                <a:lnTo>
                  <a:pt x="0" y="3264897"/>
                </a:lnTo>
                <a:lnTo>
                  <a:pt x="0" y="0"/>
                </a:lnTo>
                <a:lnTo>
                  <a:pt x="2117840" y="0"/>
                </a:lnTo>
                <a:lnTo>
                  <a:pt x="2117840" y="3264897"/>
                </a:lnTo>
                <a:close/>
              </a:path>
            </a:pathLst>
          </a:custGeom>
          <a:blipFill>
            <a:blip r:embed="rId2">
              <a:extLst>
                <a:ext uri="{96DAC541-7B7A-43D3-8B79-37D633B846F1}">
                  <asvg:svgBlip xmlns:asvg="http://schemas.microsoft.com/office/drawing/2016/SVG/main" r:embed="rId3"/>
                </a:ext>
              </a:extLst>
            </a:blip>
            <a:stretch>
              <a:fillRect r="-75183"/>
            </a:stretch>
          </a:blipFill>
        </p:spPr>
      </p:sp>
      <p:sp>
        <p:nvSpPr>
          <p:cNvPr id="11" name="عنوان 1">
            <a:extLst>
              <a:ext uri="{FF2B5EF4-FFF2-40B4-BE49-F238E27FC236}">
                <a16:creationId xmlns:a16="http://schemas.microsoft.com/office/drawing/2014/main" id="{062D33D1-A2BA-496D-8A44-617CCB37B0B7}"/>
              </a:ext>
            </a:extLst>
          </p:cNvPr>
          <p:cNvSpPr txBox="1">
            <a:spLocks/>
          </p:cNvSpPr>
          <p:nvPr/>
        </p:nvSpPr>
        <p:spPr>
          <a:xfrm>
            <a:off x="0" y="38100"/>
            <a:ext cx="18288000" cy="5939622"/>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rtl="1"/>
            <a:r>
              <a:rPr lang="ar-SA" sz="4800" b="1" u="sng" dirty="0">
                <a:solidFill>
                  <a:srgbClr val="FF0000"/>
                </a:solidFill>
                <a:cs typeface="PT Bold Heading" panose="02010400000000000000" pitchFamily="2" charset="-78"/>
              </a:rPr>
              <a:t>تصور الحركات الجديدة في التعلم الاولي</a:t>
            </a:r>
            <a:r>
              <a:rPr lang="ar-SA" sz="4800" b="1" dirty="0">
                <a:solidFill>
                  <a:srgbClr val="FF0000"/>
                </a:solidFill>
                <a:cs typeface="PT Bold Heading" panose="02010400000000000000" pitchFamily="2" charset="-78"/>
              </a:rPr>
              <a:t>:</a:t>
            </a:r>
            <a:endParaRPr lang="ar-IQ" sz="4800" b="1" dirty="0">
              <a:solidFill>
                <a:srgbClr val="FF0000"/>
              </a:solidFill>
              <a:cs typeface="PT Bold Heading" panose="02010400000000000000" pitchFamily="2" charset="-78"/>
            </a:endParaRPr>
          </a:p>
          <a:p>
            <a:pPr rtl="1"/>
            <a:r>
              <a:rPr lang="ar-SA" sz="4800" b="1" dirty="0">
                <a:cs typeface="PT Bold Heading" panose="02010400000000000000" pitchFamily="2" charset="-78"/>
              </a:rPr>
              <a:t>وذلك بأخذ صورة ذهنية جديدة يؤديها اللاعب وهو تصور حركي وان كان ضعيف ومضبب في بداية التعلم ولكنه يرتبط بقدرة التفكير للفرد.</a:t>
            </a:r>
            <a:br>
              <a:rPr lang="en-US" sz="4800" b="1" dirty="0">
                <a:cs typeface="PT Bold Heading" panose="02010400000000000000" pitchFamily="2" charset="-78"/>
              </a:rPr>
            </a:br>
            <a:endParaRPr lang="ar-IQ" sz="4800" b="1" dirty="0">
              <a:cs typeface="PT Bold Heading" panose="02010400000000000000" pitchFamily="2" charset="-78"/>
            </a:endParaRPr>
          </a:p>
          <a:p>
            <a:pPr rtl="1"/>
            <a:r>
              <a:rPr lang="ar-SA" sz="4800" b="1" u="sng" dirty="0">
                <a:solidFill>
                  <a:srgbClr val="FF0000"/>
                </a:solidFill>
                <a:cs typeface="PT Bold Heading" panose="02010400000000000000" pitchFamily="2" charset="-78"/>
              </a:rPr>
              <a:t>التصور الذهنية المتطور</a:t>
            </a:r>
            <a:r>
              <a:rPr lang="ar-SA" sz="4800" b="1" dirty="0">
                <a:solidFill>
                  <a:srgbClr val="FF0000"/>
                </a:solidFill>
                <a:cs typeface="PT Bold Heading" panose="02010400000000000000" pitchFamily="2" charset="-78"/>
              </a:rPr>
              <a:t> :</a:t>
            </a:r>
            <a:endParaRPr lang="ar-IQ" sz="4800" b="1" dirty="0">
              <a:solidFill>
                <a:srgbClr val="FF0000"/>
              </a:solidFill>
              <a:cs typeface="PT Bold Heading" panose="02010400000000000000" pitchFamily="2" charset="-78"/>
            </a:endParaRPr>
          </a:p>
          <a:p>
            <a:pPr rtl="1"/>
            <a:r>
              <a:rPr lang="ar-SA" sz="4800" b="1" dirty="0">
                <a:cs typeface="PT Bold Heading" panose="02010400000000000000" pitchFamily="2" charset="-78"/>
              </a:rPr>
              <a:t> تكون هذه الصورة في البداية عامة مع عدم التركيز على الامور الغير واضحة, وبعد ذلك يثبت هذا التصور من خلال الممارسة والخبرة </a:t>
            </a:r>
            <a:r>
              <a:rPr lang="ar-SA" sz="4800" b="1" dirty="0" err="1">
                <a:cs typeface="PT Bold Heading" panose="02010400000000000000" pitchFamily="2" charset="-78"/>
              </a:rPr>
              <a:t>لتؤدى</a:t>
            </a:r>
            <a:r>
              <a:rPr lang="ar-SA" sz="4800" b="1" dirty="0">
                <a:cs typeface="PT Bold Heading" panose="02010400000000000000" pitchFamily="2" charset="-78"/>
              </a:rPr>
              <a:t> الحركة من خلال كلمة لفظية فقط, والتصور الذهني يكفي ان يكون لفظ .</a:t>
            </a:r>
            <a:br>
              <a:rPr lang="en-US" sz="4800" b="1" dirty="0">
                <a:cs typeface="PT Bold Heading" panose="02010400000000000000" pitchFamily="2" charset="-78"/>
              </a:rPr>
            </a:br>
            <a:r>
              <a:rPr lang="ar-EG" sz="4800" b="1" dirty="0">
                <a:cs typeface="PT Bold Heading" panose="02010400000000000000" pitchFamily="2" charset="-78"/>
              </a:rPr>
              <a:t> </a:t>
            </a:r>
            <a:br>
              <a:rPr lang="en-US" sz="3600" b="1" dirty="0">
                <a:cs typeface="PT Bold Heading" panose="02010400000000000000" pitchFamily="2" charset="-78"/>
              </a:rPr>
            </a:br>
            <a:r>
              <a:rPr lang="ar-EG" sz="3600" b="1" dirty="0">
                <a:cs typeface="PT Bold Heading" panose="02010400000000000000" pitchFamily="2" charset="-78"/>
              </a:rPr>
              <a:t> </a:t>
            </a:r>
            <a:br>
              <a:rPr lang="en-US" sz="3600" b="1" dirty="0">
                <a:cs typeface="PT Bold Heading" panose="02010400000000000000" pitchFamily="2" charset="-78"/>
              </a:rPr>
            </a:br>
            <a:endParaRPr lang="ar-IQ" sz="3600" b="1" dirty="0">
              <a:cs typeface="PT Bold Heading" panose="02010400000000000000" pitchFamily="2" charset="-78"/>
            </a:endParaRPr>
          </a:p>
        </p:txBody>
      </p:sp>
    </p:spTree>
    <p:extLst>
      <p:ext uri="{BB962C8B-B14F-4D97-AF65-F5344CB8AC3E}">
        <p14:creationId xmlns:p14="http://schemas.microsoft.com/office/powerpoint/2010/main" val="31893018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1787783">
            <a:off x="1765300" y="10149589"/>
            <a:ext cx="13758345" cy="7410406"/>
            <a:chOff x="0" y="0"/>
            <a:chExt cx="1296853" cy="698500"/>
          </a:xfrm>
        </p:grpSpPr>
        <p:sp>
          <p:nvSpPr>
            <p:cNvPr id="3" name="Freeform 3"/>
            <p:cNvSpPr/>
            <p:nvPr/>
          </p:nvSpPr>
          <p:spPr>
            <a:xfrm>
              <a:off x="0" y="0"/>
              <a:ext cx="1296853" cy="698500"/>
            </a:xfrm>
            <a:custGeom>
              <a:avLst/>
              <a:gdLst/>
              <a:ahLst/>
              <a:cxnLst/>
              <a:rect l="l" t="t" r="r" b="b"/>
              <a:pathLst>
                <a:path w="1296853" h="698500">
                  <a:moveTo>
                    <a:pt x="1296853" y="349250"/>
                  </a:moveTo>
                  <a:lnTo>
                    <a:pt x="1093653" y="698500"/>
                  </a:lnTo>
                  <a:lnTo>
                    <a:pt x="203200" y="698500"/>
                  </a:lnTo>
                  <a:lnTo>
                    <a:pt x="0" y="349250"/>
                  </a:lnTo>
                  <a:lnTo>
                    <a:pt x="203200" y="0"/>
                  </a:lnTo>
                  <a:lnTo>
                    <a:pt x="1093653" y="0"/>
                  </a:lnTo>
                  <a:lnTo>
                    <a:pt x="1296853" y="349250"/>
                  </a:lnTo>
                  <a:close/>
                </a:path>
              </a:pathLst>
            </a:custGeom>
            <a:solidFill>
              <a:srgbClr val="FFA916"/>
            </a:solidFill>
          </p:spPr>
        </p:sp>
        <p:sp>
          <p:nvSpPr>
            <p:cNvPr id="4" name="TextBox 4"/>
            <p:cNvSpPr txBox="1"/>
            <p:nvPr/>
          </p:nvSpPr>
          <p:spPr>
            <a:xfrm>
              <a:off x="114300" y="-57150"/>
              <a:ext cx="1068253" cy="755650"/>
            </a:xfrm>
            <a:prstGeom prst="rect">
              <a:avLst/>
            </a:prstGeom>
          </p:spPr>
          <p:txBody>
            <a:bodyPr lIns="50800" tIns="50800" rIns="50800" bIns="50800" rtlCol="0" anchor="ctr"/>
            <a:lstStyle/>
            <a:p>
              <a:pPr algn="ctr">
                <a:lnSpc>
                  <a:spcPts val="2659"/>
                </a:lnSpc>
              </a:pPr>
              <a:endParaRPr/>
            </a:p>
          </p:txBody>
        </p:sp>
      </p:grpSp>
      <p:sp>
        <p:nvSpPr>
          <p:cNvPr id="5" name="Freeform 5"/>
          <p:cNvSpPr/>
          <p:nvPr/>
        </p:nvSpPr>
        <p:spPr>
          <a:xfrm rot="-1775767" flipV="1">
            <a:off x="7864699" y="9517084"/>
            <a:ext cx="4968491" cy="236003"/>
          </a:xfrm>
          <a:custGeom>
            <a:avLst/>
            <a:gdLst/>
            <a:ahLst/>
            <a:cxnLst/>
            <a:rect l="l" t="t" r="r" b="b"/>
            <a:pathLst>
              <a:path w="4968491" h="236003">
                <a:moveTo>
                  <a:pt x="0" y="236003"/>
                </a:moveTo>
                <a:lnTo>
                  <a:pt x="4968491" y="236003"/>
                </a:lnTo>
                <a:lnTo>
                  <a:pt x="4968491" y="0"/>
                </a:lnTo>
                <a:lnTo>
                  <a:pt x="0" y="0"/>
                </a:lnTo>
                <a:lnTo>
                  <a:pt x="0" y="236003"/>
                </a:lnTo>
                <a:close/>
              </a:path>
            </a:pathLst>
          </a:custGeom>
          <a:blipFill>
            <a:blip r:embed="rId2">
              <a:alphaModFix amt="80000"/>
            </a:blip>
            <a:stretch>
              <a:fillRect/>
            </a:stretch>
          </a:blipFill>
        </p:spPr>
      </p:sp>
      <p:grpSp>
        <p:nvGrpSpPr>
          <p:cNvPr id="6" name="Group 6"/>
          <p:cNvGrpSpPr/>
          <p:nvPr/>
        </p:nvGrpSpPr>
        <p:grpSpPr>
          <a:xfrm rot="-1787783">
            <a:off x="5129591" y="9086430"/>
            <a:ext cx="13531543" cy="3065584"/>
            <a:chOff x="0" y="0"/>
            <a:chExt cx="3083192" cy="698500"/>
          </a:xfrm>
        </p:grpSpPr>
        <p:sp>
          <p:nvSpPr>
            <p:cNvPr id="7" name="Freeform 7"/>
            <p:cNvSpPr/>
            <p:nvPr/>
          </p:nvSpPr>
          <p:spPr>
            <a:xfrm>
              <a:off x="0" y="0"/>
              <a:ext cx="3083192" cy="698500"/>
            </a:xfrm>
            <a:custGeom>
              <a:avLst/>
              <a:gdLst/>
              <a:ahLst/>
              <a:cxnLst/>
              <a:rect l="l" t="t" r="r" b="b"/>
              <a:pathLst>
                <a:path w="3083192" h="698500">
                  <a:moveTo>
                    <a:pt x="3083192" y="349250"/>
                  </a:moveTo>
                  <a:lnTo>
                    <a:pt x="2879992" y="698500"/>
                  </a:lnTo>
                  <a:lnTo>
                    <a:pt x="203200" y="698500"/>
                  </a:lnTo>
                  <a:lnTo>
                    <a:pt x="0" y="349250"/>
                  </a:lnTo>
                  <a:lnTo>
                    <a:pt x="203200" y="0"/>
                  </a:lnTo>
                  <a:lnTo>
                    <a:pt x="2879992" y="0"/>
                  </a:lnTo>
                  <a:lnTo>
                    <a:pt x="3083192" y="349250"/>
                  </a:lnTo>
                  <a:close/>
                </a:path>
              </a:pathLst>
            </a:custGeom>
            <a:solidFill>
              <a:srgbClr val="024A59"/>
            </a:solidFill>
          </p:spPr>
        </p:sp>
        <p:sp>
          <p:nvSpPr>
            <p:cNvPr id="8" name="TextBox 8"/>
            <p:cNvSpPr txBox="1"/>
            <p:nvPr/>
          </p:nvSpPr>
          <p:spPr>
            <a:xfrm>
              <a:off x="114300" y="-57150"/>
              <a:ext cx="2854592" cy="755650"/>
            </a:xfrm>
            <a:prstGeom prst="rect">
              <a:avLst/>
            </a:prstGeom>
          </p:spPr>
          <p:txBody>
            <a:bodyPr lIns="50800" tIns="50800" rIns="50800" bIns="50800" rtlCol="0" anchor="ctr"/>
            <a:lstStyle/>
            <a:p>
              <a:pPr algn="ctr">
                <a:lnSpc>
                  <a:spcPts val="2659"/>
                </a:lnSpc>
              </a:pPr>
              <a:endParaRPr/>
            </a:p>
          </p:txBody>
        </p:sp>
      </p:grpSp>
      <p:grpSp>
        <p:nvGrpSpPr>
          <p:cNvPr id="9" name="Group 9"/>
          <p:cNvGrpSpPr/>
          <p:nvPr/>
        </p:nvGrpSpPr>
        <p:grpSpPr>
          <a:xfrm rot="-1787783">
            <a:off x="10578981" y="-1870630"/>
            <a:ext cx="13758345" cy="7410406"/>
            <a:chOff x="0" y="0"/>
            <a:chExt cx="1296853" cy="698500"/>
          </a:xfrm>
        </p:grpSpPr>
        <p:sp>
          <p:nvSpPr>
            <p:cNvPr id="10" name="Freeform 10"/>
            <p:cNvSpPr/>
            <p:nvPr/>
          </p:nvSpPr>
          <p:spPr>
            <a:xfrm>
              <a:off x="0" y="0"/>
              <a:ext cx="1296853" cy="698500"/>
            </a:xfrm>
            <a:custGeom>
              <a:avLst/>
              <a:gdLst/>
              <a:ahLst/>
              <a:cxnLst/>
              <a:rect l="l" t="t" r="r" b="b"/>
              <a:pathLst>
                <a:path w="1296853" h="698500">
                  <a:moveTo>
                    <a:pt x="1296853" y="349250"/>
                  </a:moveTo>
                  <a:lnTo>
                    <a:pt x="1093653" y="698500"/>
                  </a:lnTo>
                  <a:lnTo>
                    <a:pt x="203200" y="698500"/>
                  </a:lnTo>
                  <a:lnTo>
                    <a:pt x="0" y="349250"/>
                  </a:lnTo>
                  <a:lnTo>
                    <a:pt x="203200" y="0"/>
                  </a:lnTo>
                  <a:lnTo>
                    <a:pt x="1093653" y="0"/>
                  </a:lnTo>
                  <a:lnTo>
                    <a:pt x="1296853" y="349250"/>
                  </a:lnTo>
                  <a:close/>
                </a:path>
              </a:pathLst>
            </a:custGeom>
            <a:solidFill>
              <a:srgbClr val="024A59"/>
            </a:solidFill>
          </p:spPr>
        </p:sp>
        <p:sp>
          <p:nvSpPr>
            <p:cNvPr id="11" name="TextBox 11"/>
            <p:cNvSpPr txBox="1"/>
            <p:nvPr/>
          </p:nvSpPr>
          <p:spPr>
            <a:xfrm>
              <a:off x="114300" y="-57150"/>
              <a:ext cx="1068253" cy="755650"/>
            </a:xfrm>
            <a:prstGeom prst="rect">
              <a:avLst/>
            </a:prstGeom>
          </p:spPr>
          <p:txBody>
            <a:bodyPr lIns="50800" tIns="50800" rIns="50800" bIns="50800" rtlCol="0" anchor="ctr"/>
            <a:lstStyle/>
            <a:p>
              <a:pPr algn="ctr">
                <a:lnSpc>
                  <a:spcPts val="2659"/>
                </a:lnSpc>
              </a:pPr>
              <a:endParaRPr/>
            </a:p>
          </p:txBody>
        </p:sp>
      </p:grpSp>
      <p:grpSp>
        <p:nvGrpSpPr>
          <p:cNvPr id="12" name="Group 12"/>
          <p:cNvGrpSpPr/>
          <p:nvPr/>
        </p:nvGrpSpPr>
        <p:grpSpPr>
          <a:xfrm rot="-1787783">
            <a:off x="9316170" y="-96463"/>
            <a:ext cx="14503583" cy="7811799"/>
            <a:chOff x="0" y="0"/>
            <a:chExt cx="1296853" cy="698500"/>
          </a:xfrm>
        </p:grpSpPr>
        <p:sp>
          <p:nvSpPr>
            <p:cNvPr id="13" name="Freeform 13"/>
            <p:cNvSpPr/>
            <p:nvPr/>
          </p:nvSpPr>
          <p:spPr>
            <a:xfrm>
              <a:off x="0" y="0"/>
              <a:ext cx="1296853" cy="698500"/>
            </a:xfrm>
            <a:custGeom>
              <a:avLst/>
              <a:gdLst/>
              <a:ahLst/>
              <a:cxnLst/>
              <a:rect l="l" t="t" r="r" b="b"/>
              <a:pathLst>
                <a:path w="1296853" h="698500">
                  <a:moveTo>
                    <a:pt x="1296853" y="349250"/>
                  </a:moveTo>
                  <a:lnTo>
                    <a:pt x="1093653" y="698500"/>
                  </a:lnTo>
                  <a:lnTo>
                    <a:pt x="203200" y="698500"/>
                  </a:lnTo>
                  <a:lnTo>
                    <a:pt x="0" y="349250"/>
                  </a:lnTo>
                  <a:lnTo>
                    <a:pt x="203200" y="0"/>
                  </a:lnTo>
                  <a:lnTo>
                    <a:pt x="1093653" y="0"/>
                  </a:lnTo>
                  <a:lnTo>
                    <a:pt x="1296853" y="349250"/>
                  </a:lnTo>
                  <a:close/>
                </a:path>
              </a:pathLst>
            </a:custGeom>
            <a:solidFill>
              <a:srgbClr val="FFA916"/>
            </a:solidFill>
          </p:spPr>
        </p:sp>
        <p:sp>
          <p:nvSpPr>
            <p:cNvPr id="14" name="TextBox 14"/>
            <p:cNvSpPr txBox="1"/>
            <p:nvPr/>
          </p:nvSpPr>
          <p:spPr>
            <a:xfrm>
              <a:off x="114300" y="-57150"/>
              <a:ext cx="1068253" cy="755650"/>
            </a:xfrm>
            <a:prstGeom prst="rect">
              <a:avLst/>
            </a:prstGeom>
          </p:spPr>
          <p:txBody>
            <a:bodyPr lIns="50800" tIns="50800" rIns="50800" bIns="50800" rtlCol="0" anchor="ctr"/>
            <a:lstStyle/>
            <a:p>
              <a:pPr algn="ctr">
                <a:lnSpc>
                  <a:spcPts val="2659"/>
                </a:lnSpc>
              </a:pPr>
              <a:endParaRPr/>
            </a:p>
          </p:txBody>
        </p:sp>
      </p:grpSp>
      <p:sp>
        <p:nvSpPr>
          <p:cNvPr id="15" name="Freeform 15"/>
          <p:cNvSpPr/>
          <p:nvPr/>
        </p:nvSpPr>
        <p:spPr>
          <a:xfrm rot="-1813147">
            <a:off x="9836813" y="1312669"/>
            <a:ext cx="8743695" cy="7661663"/>
          </a:xfrm>
          <a:custGeom>
            <a:avLst/>
            <a:gdLst/>
            <a:ahLst/>
            <a:cxnLst/>
            <a:rect l="l" t="t" r="r" b="b"/>
            <a:pathLst>
              <a:path w="8743695" h="7661663">
                <a:moveTo>
                  <a:pt x="0" y="0"/>
                </a:moveTo>
                <a:lnTo>
                  <a:pt x="8743694" y="0"/>
                </a:lnTo>
                <a:lnTo>
                  <a:pt x="8743694" y="7661662"/>
                </a:lnTo>
                <a:lnTo>
                  <a:pt x="0" y="7661662"/>
                </a:lnTo>
                <a:lnTo>
                  <a:pt x="0" y="0"/>
                </a:lnTo>
                <a:close/>
              </a:path>
            </a:pathLst>
          </a:custGeom>
          <a:blipFill>
            <a:blip r:embed="rId3"/>
            <a:stretch>
              <a:fillRect/>
            </a:stretch>
          </a:blipFill>
        </p:spPr>
      </p:sp>
      <p:grpSp>
        <p:nvGrpSpPr>
          <p:cNvPr id="16" name="Group 16"/>
          <p:cNvGrpSpPr/>
          <p:nvPr/>
        </p:nvGrpSpPr>
        <p:grpSpPr>
          <a:xfrm>
            <a:off x="10595487" y="939081"/>
            <a:ext cx="7226346" cy="8408839"/>
            <a:chOff x="0" y="0"/>
            <a:chExt cx="698500" cy="812800"/>
          </a:xfrm>
        </p:grpSpPr>
        <p:sp>
          <p:nvSpPr>
            <p:cNvPr id="17" name="Freeform 17"/>
            <p:cNvSpPr/>
            <p:nvPr/>
          </p:nvSpPr>
          <p:spPr>
            <a:xfrm>
              <a:off x="0" y="0"/>
              <a:ext cx="698500" cy="812800"/>
            </a:xfrm>
            <a:custGeom>
              <a:avLst/>
              <a:gdLst/>
              <a:ahLst/>
              <a:cxnLst/>
              <a:rect l="l" t="t" r="r" b="b"/>
              <a:pathLst>
                <a:path w="698500" h="812800">
                  <a:moveTo>
                    <a:pt x="349250" y="0"/>
                  </a:moveTo>
                  <a:lnTo>
                    <a:pt x="698500" y="203200"/>
                  </a:lnTo>
                  <a:lnTo>
                    <a:pt x="698500" y="609600"/>
                  </a:lnTo>
                  <a:lnTo>
                    <a:pt x="349250" y="812800"/>
                  </a:lnTo>
                  <a:lnTo>
                    <a:pt x="0" y="609600"/>
                  </a:lnTo>
                  <a:lnTo>
                    <a:pt x="0" y="203200"/>
                  </a:lnTo>
                  <a:lnTo>
                    <a:pt x="349250" y="0"/>
                  </a:lnTo>
                  <a:close/>
                </a:path>
              </a:pathLst>
            </a:custGeom>
            <a:solidFill>
              <a:srgbClr val="024A59"/>
            </a:solidFill>
          </p:spPr>
        </p:sp>
        <p:sp>
          <p:nvSpPr>
            <p:cNvPr id="18" name="TextBox 18"/>
            <p:cNvSpPr txBox="1"/>
            <p:nvPr/>
          </p:nvSpPr>
          <p:spPr>
            <a:xfrm>
              <a:off x="0" y="82550"/>
              <a:ext cx="698500" cy="590550"/>
            </a:xfrm>
            <a:prstGeom prst="rect">
              <a:avLst/>
            </a:prstGeom>
          </p:spPr>
          <p:txBody>
            <a:bodyPr lIns="50800" tIns="50800" rIns="50800" bIns="50800" rtlCol="0" anchor="ctr"/>
            <a:lstStyle/>
            <a:p>
              <a:pPr algn="ctr">
                <a:lnSpc>
                  <a:spcPts val="2659"/>
                </a:lnSpc>
              </a:pPr>
              <a:endParaRPr/>
            </a:p>
          </p:txBody>
        </p:sp>
      </p:grpSp>
      <p:grpSp>
        <p:nvGrpSpPr>
          <p:cNvPr id="19" name="Group 19"/>
          <p:cNvGrpSpPr>
            <a:grpSpLocks noChangeAspect="1"/>
          </p:cNvGrpSpPr>
          <p:nvPr/>
        </p:nvGrpSpPr>
        <p:grpSpPr>
          <a:xfrm>
            <a:off x="10819302" y="1229804"/>
            <a:ext cx="6778716" cy="7827392"/>
            <a:chOff x="0" y="0"/>
            <a:chExt cx="31287555" cy="36127779"/>
          </a:xfrm>
        </p:grpSpPr>
        <p:sp>
          <p:nvSpPr>
            <p:cNvPr id="20" name="Freeform 20"/>
            <p:cNvSpPr/>
            <p:nvPr/>
          </p:nvSpPr>
          <p:spPr>
            <a:xfrm>
              <a:off x="0" y="0"/>
              <a:ext cx="31287467" cy="36127817"/>
            </a:xfrm>
            <a:custGeom>
              <a:avLst/>
              <a:gdLst/>
              <a:ahLst/>
              <a:cxnLst/>
              <a:rect l="l" t="t" r="r" b="b"/>
              <a:pathLst>
                <a:path w="31287467" h="36127817">
                  <a:moveTo>
                    <a:pt x="15643733" y="0"/>
                  </a:moveTo>
                  <a:lnTo>
                    <a:pt x="0" y="9031859"/>
                  </a:lnTo>
                  <a:lnTo>
                    <a:pt x="0" y="27095831"/>
                  </a:lnTo>
                  <a:lnTo>
                    <a:pt x="15643733" y="36127817"/>
                  </a:lnTo>
                  <a:lnTo>
                    <a:pt x="31287467" y="27095958"/>
                  </a:lnTo>
                  <a:lnTo>
                    <a:pt x="31287467" y="9031859"/>
                  </a:lnTo>
                  <a:lnTo>
                    <a:pt x="15643861" y="0"/>
                  </a:lnTo>
                  <a:close/>
                </a:path>
              </a:pathLst>
            </a:custGeom>
            <a:blipFill>
              <a:blip r:embed="rId4"/>
              <a:stretch>
                <a:fillRect l="-57349" r="-15856"/>
              </a:stretch>
            </a:blipFill>
          </p:spPr>
        </p:sp>
      </p:grpSp>
      <p:sp>
        <p:nvSpPr>
          <p:cNvPr id="21" name="Freeform 21"/>
          <p:cNvSpPr/>
          <p:nvPr/>
        </p:nvSpPr>
        <p:spPr>
          <a:xfrm rot="-1775767">
            <a:off x="13825705" y="8472786"/>
            <a:ext cx="4968491" cy="236003"/>
          </a:xfrm>
          <a:custGeom>
            <a:avLst/>
            <a:gdLst/>
            <a:ahLst/>
            <a:cxnLst/>
            <a:rect l="l" t="t" r="r" b="b"/>
            <a:pathLst>
              <a:path w="4968491" h="236003">
                <a:moveTo>
                  <a:pt x="0" y="0"/>
                </a:moveTo>
                <a:lnTo>
                  <a:pt x="4968491" y="0"/>
                </a:lnTo>
                <a:lnTo>
                  <a:pt x="4968491" y="236003"/>
                </a:lnTo>
                <a:lnTo>
                  <a:pt x="0" y="236003"/>
                </a:lnTo>
                <a:lnTo>
                  <a:pt x="0" y="0"/>
                </a:lnTo>
                <a:close/>
              </a:path>
            </a:pathLst>
          </a:custGeom>
          <a:blipFill>
            <a:blip r:embed="rId2">
              <a:alphaModFix amt="80000"/>
            </a:blip>
            <a:stretch>
              <a:fillRect/>
            </a:stretch>
          </a:blipFill>
        </p:spPr>
      </p:sp>
      <p:sp>
        <p:nvSpPr>
          <p:cNvPr id="22" name="Freeform 22"/>
          <p:cNvSpPr/>
          <p:nvPr/>
        </p:nvSpPr>
        <p:spPr>
          <a:xfrm rot="-1775767" flipV="1">
            <a:off x="11104039" y="765857"/>
            <a:ext cx="4968491" cy="236003"/>
          </a:xfrm>
          <a:custGeom>
            <a:avLst/>
            <a:gdLst/>
            <a:ahLst/>
            <a:cxnLst/>
            <a:rect l="l" t="t" r="r" b="b"/>
            <a:pathLst>
              <a:path w="4968491" h="236003">
                <a:moveTo>
                  <a:pt x="0" y="236004"/>
                </a:moveTo>
                <a:lnTo>
                  <a:pt x="4968491" y="236004"/>
                </a:lnTo>
                <a:lnTo>
                  <a:pt x="4968491" y="0"/>
                </a:lnTo>
                <a:lnTo>
                  <a:pt x="0" y="0"/>
                </a:lnTo>
                <a:lnTo>
                  <a:pt x="0" y="236004"/>
                </a:lnTo>
                <a:close/>
              </a:path>
            </a:pathLst>
          </a:custGeom>
          <a:blipFill>
            <a:blip r:embed="rId2">
              <a:alphaModFix amt="80000"/>
            </a:blip>
            <a:stretch>
              <a:fillRect/>
            </a:stretch>
          </a:blipFill>
        </p:spPr>
      </p:sp>
      <p:sp>
        <p:nvSpPr>
          <p:cNvPr id="23" name="Freeform 23"/>
          <p:cNvSpPr/>
          <p:nvPr/>
        </p:nvSpPr>
        <p:spPr>
          <a:xfrm rot="1804615">
            <a:off x="9891747" y="8537528"/>
            <a:ext cx="4644064" cy="220593"/>
          </a:xfrm>
          <a:custGeom>
            <a:avLst/>
            <a:gdLst/>
            <a:ahLst/>
            <a:cxnLst/>
            <a:rect l="l" t="t" r="r" b="b"/>
            <a:pathLst>
              <a:path w="4644064" h="220593">
                <a:moveTo>
                  <a:pt x="0" y="0"/>
                </a:moveTo>
                <a:lnTo>
                  <a:pt x="4644063" y="0"/>
                </a:lnTo>
                <a:lnTo>
                  <a:pt x="4644063" y="220593"/>
                </a:lnTo>
                <a:lnTo>
                  <a:pt x="0" y="220593"/>
                </a:lnTo>
                <a:lnTo>
                  <a:pt x="0" y="0"/>
                </a:lnTo>
                <a:close/>
              </a:path>
            </a:pathLst>
          </a:custGeom>
          <a:blipFill>
            <a:blip r:embed="rId2">
              <a:alphaModFix amt="80000"/>
            </a:blip>
            <a:stretch>
              <a:fillRect/>
            </a:stretch>
          </a:blipFill>
        </p:spPr>
      </p:sp>
      <p:sp>
        <p:nvSpPr>
          <p:cNvPr id="27" name="TextBox 27"/>
          <p:cNvSpPr txBox="1"/>
          <p:nvPr/>
        </p:nvSpPr>
        <p:spPr>
          <a:xfrm>
            <a:off x="1028700" y="3654741"/>
            <a:ext cx="8618543" cy="1832015"/>
          </a:xfrm>
          <a:prstGeom prst="rect">
            <a:avLst/>
          </a:prstGeom>
        </p:spPr>
        <p:txBody>
          <a:bodyPr lIns="0" tIns="0" rIns="0" bIns="0" rtlCol="0" anchor="t">
            <a:spAutoFit/>
          </a:bodyPr>
          <a:lstStyle/>
          <a:p>
            <a:pPr algn="l">
              <a:lnSpc>
                <a:spcPts val="13305"/>
              </a:lnSpc>
            </a:pPr>
            <a:r>
              <a:rPr lang="en-US" sz="11671">
                <a:solidFill>
                  <a:srgbClr val="000000"/>
                </a:solidFill>
                <a:latin typeface="Poppins Bold"/>
              </a:rPr>
              <a:t>Thank You</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8995798">
            <a:off x="4899020" y="11022230"/>
            <a:ext cx="13531543" cy="3065584"/>
            <a:chOff x="0" y="0"/>
            <a:chExt cx="3083192" cy="698500"/>
          </a:xfrm>
        </p:grpSpPr>
        <p:sp>
          <p:nvSpPr>
            <p:cNvPr id="3" name="Freeform 3"/>
            <p:cNvSpPr/>
            <p:nvPr/>
          </p:nvSpPr>
          <p:spPr>
            <a:xfrm>
              <a:off x="0" y="0"/>
              <a:ext cx="3083192" cy="698500"/>
            </a:xfrm>
            <a:custGeom>
              <a:avLst/>
              <a:gdLst/>
              <a:ahLst/>
              <a:cxnLst/>
              <a:rect l="l" t="t" r="r" b="b"/>
              <a:pathLst>
                <a:path w="3083192" h="698500">
                  <a:moveTo>
                    <a:pt x="3083192" y="349250"/>
                  </a:moveTo>
                  <a:lnTo>
                    <a:pt x="2879992" y="698500"/>
                  </a:lnTo>
                  <a:lnTo>
                    <a:pt x="203200" y="698500"/>
                  </a:lnTo>
                  <a:lnTo>
                    <a:pt x="0" y="349250"/>
                  </a:lnTo>
                  <a:lnTo>
                    <a:pt x="203200" y="0"/>
                  </a:lnTo>
                  <a:lnTo>
                    <a:pt x="2879992" y="0"/>
                  </a:lnTo>
                  <a:lnTo>
                    <a:pt x="3083192" y="349250"/>
                  </a:lnTo>
                  <a:close/>
                </a:path>
              </a:pathLst>
            </a:custGeom>
            <a:solidFill>
              <a:srgbClr val="FFA916"/>
            </a:solidFill>
          </p:spPr>
        </p:sp>
        <p:sp>
          <p:nvSpPr>
            <p:cNvPr id="4" name="TextBox 4"/>
            <p:cNvSpPr txBox="1"/>
            <p:nvPr/>
          </p:nvSpPr>
          <p:spPr>
            <a:xfrm>
              <a:off x="114300" y="-57150"/>
              <a:ext cx="2854592" cy="755650"/>
            </a:xfrm>
            <a:prstGeom prst="rect">
              <a:avLst/>
            </a:prstGeom>
          </p:spPr>
          <p:txBody>
            <a:bodyPr lIns="50800" tIns="50800" rIns="50800" bIns="50800" rtlCol="0" anchor="ctr"/>
            <a:lstStyle/>
            <a:p>
              <a:pPr algn="ctr">
                <a:lnSpc>
                  <a:spcPts val="2659"/>
                </a:lnSpc>
              </a:pPr>
              <a:endParaRPr/>
            </a:p>
          </p:txBody>
        </p:sp>
      </p:grpSp>
      <p:sp>
        <p:nvSpPr>
          <p:cNvPr id="5" name="Freeform 5"/>
          <p:cNvSpPr/>
          <p:nvPr/>
        </p:nvSpPr>
        <p:spPr>
          <a:xfrm rot="1812304" flipV="1">
            <a:off x="5458552" y="9539347"/>
            <a:ext cx="4968491" cy="236003"/>
          </a:xfrm>
          <a:custGeom>
            <a:avLst/>
            <a:gdLst/>
            <a:ahLst/>
            <a:cxnLst/>
            <a:rect l="l" t="t" r="r" b="b"/>
            <a:pathLst>
              <a:path w="4968491" h="236003">
                <a:moveTo>
                  <a:pt x="0" y="236004"/>
                </a:moveTo>
                <a:lnTo>
                  <a:pt x="4968491" y="236004"/>
                </a:lnTo>
                <a:lnTo>
                  <a:pt x="4968491" y="0"/>
                </a:lnTo>
                <a:lnTo>
                  <a:pt x="0" y="0"/>
                </a:lnTo>
                <a:lnTo>
                  <a:pt x="0" y="236004"/>
                </a:lnTo>
                <a:close/>
              </a:path>
            </a:pathLst>
          </a:custGeom>
          <a:blipFill>
            <a:blip r:embed="rId2">
              <a:alphaModFix amt="80000"/>
            </a:blip>
            <a:stretch>
              <a:fillRect/>
            </a:stretch>
          </a:blipFill>
        </p:spPr>
      </p:sp>
      <p:grpSp>
        <p:nvGrpSpPr>
          <p:cNvPr id="6" name="Group 6"/>
          <p:cNvGrpSpPr/>
          <p:nvPr/>
        </p:nvGrpSpPr>
        <p:grpSpPr>
          <a:xfrm rot="-8995798">
            <a:off x="-355651" y="9121343"/>
            <a:ext cx="13531543" cy="3065584"/>
            <a:chOff x="0" y="0"/>
            <a:chExt cx="3083192" cy="698500"/>
          </a:xfrm>
        </p:grpSpPr>
        <p:sp>
          <p:nvSpPr>
            <p:cNvPr id="7" name="Freeform 7"/>
            <p:cNvSpPr/>
            <p:nvPr/>
          </p:nvSpPr>
          <p:spPr>
            <a:xfrm>
              <a:off x="0" y="0"/>
              <a:ext cx="3083192" cy="698500"/>
            </a:xfrm>
            <a:custGeom>
              <a:avLst/>
              <a:gdLst/>
              <a:ahLst/>
              <a:cxnLst/>
              <a:rect l="l" t="t" r="r" b="b"/>
              <a:pathLst>
                <a:path w="3083192" h="698500">
                  <a:moveTo>
                    <a:pt x="3083192" y="349250"/>
                  </a:moveTo>
                  <a:lnTo>
                    <a:pt x="2879992" y="698500"/>
                  </a:lnTo>
                  <a:lnTo>
                    <a:pt x="203200" y="698500"/>
                  </a:lnTo>
                  <a:lnTo>
                    <a:pt x="0" y="349250"/>
                  </a:lnTo>
                  <a:lnTo>
                    <a:pt x="203200" y="0"/>
                  </a:lnTo>
                  <a:lnTo>
                    <a:pt x="2879992" y="0"/>
                  </a:lnTo>
                  <a:lnTo>
                    <a:pt x="3083192" y="349250"/>
                  </a:lnTo>
                  <a:close/>
                </a:path>
              </a:pathLst>
            </a:custGeom>
            <a:solidFill>
              <a:srgbClr val="024A59"/>
            </a:solidFill>
          </p:spPr>
        </p:sp>
        <p:sp>
          <p:nvSpPr>
            <p:cNvPr id="8" name="TextBox 8"/>
            <p:cNvSpPr txBox="1"/>
            <p:nvPr/>
          </p:nvSpPr>
          <p:spPr>
            <a:xfrm>
              <a:off x="114300" y="-57150"/>
              <a:ext cx="2854592" cy="755650"/>
            </a:xfrm>
            <a:prstGeom prst="rect">
              <a:avLst/>
            </a:prstGeom>
          </p:spPr>
          <p:txBody>
            <a:bodyPr lIns="50800" tIns="50800" rIns="50800" bIns="50800" rtlCol="0" anchor="ctr"/>
            <a:lstStyle/>
            <a:p>
              <a:pPr algn="ctr">
                <a:lnSpc>
                  <a:spcPts val="2659"/>
                </a:lnSpc>
              </a:pPr>
              <a:endParaRPr/>
            </a:p>
          </p:txBody>
        </p:sp>
      </p:grpSp>
      <p:grpSp>
        <p:nvGrpSpPr>
          <p:cNvPr id="9" name="Group 9"/>
          <p:cNvGrpSpPr/>
          <p:nvPr/>
        </p:nvGrpSpPr>
        <p:grpSpPr>
          <a:xfrm rot="-8998130">
            <a:off x="-5149813" y="-1738765"/>
            <a:ext cx="12822069" cy="6906116"/>
            <a:chOff x="0" y="0"/>
            <a:chExt cx="1296853" cy="698500"/>
          </a:xfrm>
        </p:grpSpPr>
        <p:sp>
          <p:nvSpPr>
            <p:cNvPr id="10" name="Freeform 10"/>
            <p:cNvSpPr/>
            <p:nvPr/>
          </p:nvSpPr>
          <p:spPr>
            <a:xfrm>
              <a:off x="0" y="0"/>
              <a:ext cx="1296853" cy="698500"/>
            </a:xfrm>
            <a:custGeom>
              <a:avLst/>
              <a:gdLst/>
              <a:ahLst/>
              <a:cxnLst/>
              <a:rect l="l" t="t" r="r" b="b"/>
              <a:pathLst>
                <a:path w="1296853" h="698500">
                  <a:moveTo>
                    <a:pt x="1296853" y="349250"/>
                  </a:moveTo>
                  <a:lnTo>
                    <a:pt x="1093653" y="698500"/>
                  </a:lnTo>
                  <a:lnTo>
                    <a:pt x="203200" y="698500"/>
                  </a:lnTo>
                  <a:lnTo>
                    <a:pt x="0" y="349250"/>
                  </a:lnTo>
                  <a:lnTo>
                    <a:pt x="203200" y="0"/>
                  </a:lnTo>
                  <a:lnTo>
                    <a:pt x="1093653" y="0"/>
                  </a:lnTo>
                  <a:lnTo>
                    <a:pt x="1296853" y="349250"/>
                  </a:lnTo>
                  <a:close/>
                </a:path>
              </a:pathLst>
            </a:custGeom>
            <a:solidFill>
              <a:srgbClr val="024A59"/>
            </a:solidFill>
          </p:spPr>
        </p:sp>
        <p:sp>
          <p:nvSpPr>
            <p:cNvPr id="11" name="TextBox 11"/>
            <p:cNvSpPr txBox="1"/>
            <p:nvPr/>
          </p:nvSpPr>
          <p:spPr>
            <a:xfrm>
              <a:off x="114300" y="-57150"/>
              <a:ext cx="1068253" cy="755650"/>
            </a:xfrm>
            <a:prstGeom prst="rect">
              <a:avLst/>
            </a:prstGeom>
          </p:spPr>
          <p:txBody>
            <a:bodyPr lIns="50800" tIns="50800" rIns="50800" bIns="50800" rtlCol="0" anchor="ctr"/>
            <a:lstStyle/>
            <a:p>
              <a:pPr algn="ctr">
                <a:lnSpc>
                  <a:spcPts val="2659"/>
                </a:lnSpc>
              </a:pPr>
              <a:endParaRPr/>
            </a:p>
          </p:txBody>
        </p:sp>
      </p:grpSp>
      <p:grpSp>
        <p:nvGrpSpPr>
          <p:cNvPr id="12" name="Group 12"/>
          <p:cNvGrpSpPr/>
          <p:nvPr/>
        </p:nvGrpSpPr>
        <p:grpSpPr>
          <a:xfrm rot="-8998130">
            <a:off x="-5506703" y="-114237"/>
            <a:ext cx="14503583" cy="7811799"/>
            <a:chOff x="0" y="0"/>
            <a:chExt cx="1296853" cy="698500"/>
          </a:xfrm>
        </p:grpSpPr>
        <p:sp>
          <p:nvSpPr>
            <p:cNvPr id="13" name="Freeform 13"/>
            <p:cNvSpPr/>
            <p:nvPr/>
          </p:nvSpPr>
          <p:spPr>
            <a:xfrm>
              <a:off x="0" y="0"/>
              <a:ext cx="1296853" cy="698500"/>
            </a:xfrm>
            <a:custGeom>
              <a:avLst/>
              <a:gdLst/>
              <a:ahLst/>
              <a:cxnLst/>
              <a:rect l="l" t="t" r="r" b="b"/>
              <a:pathLst>
                <a:path w="1296853" h="698500">
                  <a:moveTo>
                    <a:pt x="1296853" y="349250"/>
                  </a:moveTo>
                  <a:lnTo>
                    <a:pt x="1093653" y="698500"/>
                  </a:lnTo>
                  <a:lnTo>
                    <a:pt x="203200" y="698500"/>
                  </a:lnTo>
                  <a:lnTo>
                    <a:pt x="0" y="349250"/>
                  </a:lnTo>
                  <a:lnTo>
                    <a:pt x="203200" y="0"/>
                  </a:lnTo>
                  <a:lnTo>
                    <a:pt x="1093653" y="0"/>
                  </a:lnTo>
                  <a:lnTo>
                    <a:pt x="1296853" y="349250"/>
                  </a:lnTo>
                  <a:close/>
                </a:path>
              </a:pathLst>
            </a:custGeom>
            <a:solidFill>
              <a:srgbClr val="FFA916"/>
            </a:solidFill>
          </p:spPr>
        </p:sp>
        <p:sp>
          <p:nvSpPr>
            <p:cNvPr id="14" name="TextBox 14"/>
            <p:cNvSpPr txBox="1"/>
            <p:nvPr/>
          </p:nvSpPr>
          <p:spPr>
            <a:xfrm>
              <a:off x="114300" y="-57150"/>
              <a:ext cx="1068253" cy="755650"/>
            </a:xfrm>
            <a:prstGeom prst="rect">
              <a:avLst/>
            </a:prstGeom>
          </p:spPr>
          <p:txBody>
            <a:bodyPr lIns="50800" tIns="50800" rIns="50800" bIns="50800" rtlCol="0" anchor="ctr"/>
            <a:lstStyle/>
            <a:p>
              <a:pPr algn="ctr">
                <a:lnSpc>
                  <a:spcPts val="2659"/>
                </a:lnSpc>
              </a:pPr>
              <a:endParaRPr/>
            </a:p>
          </p:txBody>
        </p:sp>
      </p:grpSp>
      <p:sp>
        <p:nvSpPr>
          <p:cNvPr id="15" name="Freeform 15"/>
          <p:cNvSpPr/>
          <p:nvPr/>
        </p:nvSpPr>
        <p:spPr>
          <a:xfrm rot="-1813147">
            <a:off x="-280493" y="1312669"/>
            <a:ext cx="8743695" cy="7661663"/>
          </a:xfrm>
          <a:custGeom>
            <a:avLst/>
            <a:gdLst/>
            <a:ahLst/>
            <a:cxnLst/>
            <a:rect l="l" t="t" r="r" b="b"/>
            <a:pathLst>
              <a:path w="8743695" h="7661663">
                <a:moveTo>
                  <a:pt x="0" y="0"/>
                </a:moveTo>
                <a:lnTo>
                  <a:pt x="8743694" y="0"/>
                </a:lnTo>
                <a:lnTo>
                  <a:pt x="8743694" y="7661662"/>
                </a:lnTo>
                <a:lnTo>
                  <a:pt x="0" y="7661662"/>
                </a:lnTo>
                <a:lnTo>
                  <a:pt x="0" y="0"/>
                </a:lnTo>
                <a:close/>
              </a:path>
            </a:pathLst>
          </a:custGeom>
          <a:blipFill>
            <a:blip r:embed="rId3"/>
            <a:stretch>
              <a:fillRect/>
            </a:stretch>
          </a:blipFill>
        </p:spPr>
      </p:sp>
      <p:grpSp>
        <p:nvGrpSpPr>
          <p:cNvPr id="16" name="Group 16"/>
          <p:cNvGrpSpPr/>
          <p:nvPr/>
        </p:nvGrpSpPr>
        <p:grpSpPr>
          <a:xfrm>
            <a:off x="478181" y="939081"/>
            <a:ext cx="7226346" cy="8408839"/>
            <a:chOff x="0" y="0"/>
            <a:chExt cx="698500" cy="812800"/>
          </a:xfrm>
        </p:grpSpPr>
        <p:sp>
          <p:nvSpPr>
            <p:cNvPr id="17" name="Freeform 17"/>
            <p:cNvSpPr/>
            <p:nvPr/>
          </p:nvSpPr>
          <p:spPr>
            <a:xfrm>
              <a:off x="0" y="0"/>
              <a:ext cx="698500" cy="812800"/>
            </a:xfrm>
            <a:custGeom>
              <a:avLst/>
              <a:gdLst/>
              <a:ahLst/>
              <a:cxnLst/>
              <a:rect l="l" t="t" r="r" b="b"/>
              <a:pathLst>
                <a:path w="698500" h="812800">
                  <a:moveTo>
                    <a:pt x="349250" y="0"/>
                  </a:moveTo>
                  <a:lnTo>
                    <a:pt x="698500" y="203200"/>
                  </a:lnTo>
                  <a:lnTo>
                    <a:pt x="698500" y="609600"/>
                  </a:lnTo>
                  <a:lnTo>
                    <a:pt x="349250" y="812800"/>
                  </a:lnTo>
                  <a:lnTo>
                    <a:pt x="0" y="609600"/>
                  </a:lnTo>
                  <a:lnTo>
                    <a:pt x="0" y="203200"/>
                  </a:lnTo>
                  <a:lnTo>
                    <a:pt x="349250" y="0"/>
                  </a:lnTo>
                  <a:close/>
                </a:path>
              </a:pathLst>
            </a:custGeom>
            <a:solidFill>
              <a:srgbClr val="024A59"/>
            </a:solidFill>
          </p:spPr>
        </p:sp>
        <p:sp>
          <p:nvSpPr>
            <p:cNvPr id="18" name="TextBox 18"/>
            <p:cNvSpPr txBox="1"/>
            <p:nvPr/>
          </p:nvSpPr>
          <p:spPr>
            <a:xfrm>
              <a:off x="0" y="82550"/>
              <a:ext cx="698500" cy="590550"/>
            </a:xfrm>
            <a:prstGeom prst="rect">
              <a:avLst/>
            </a:prstGeom>
          </p:spPr>
          <p:txBody>
            <a:bodyPr lIns="50800" tIns="50800" rIns="50800" bIns="50800" rtlCol="0" anchor="ctr"/>
            <a:lstStyle/>
            <a:p>
              <a:pPr algn="ctr">
                <a:lnSpc>
                  <a:spcPts val="2659"/>
                </a:lnSpc>
              </a:pPr>
              <a:endParaRPr/>
            </a:p>
          </p:txBody>
        </p:sp>
      </p:grpSp>
      <p:grpSp>
        <p:nvGrpSpPr>
          <p:cNvPr id="19" name="Group 19"/>
          <p:cNvGrpSpPr>
            <a:grpSpLocks noChangeAspect="1"/>
          </p:cNvGrpSpPr>
          <p:nvPr/>
        </p:nvGrpSpPr>
        <p:grpSpPr>
          <a:xfrm>
            <a:off x="1439179" y="2095989"/>
            <a:ext cx="5415979" cy="6253862"/>
            <a:chOff x="-43922" y="-69266"/>
            <a:chExt cx="31287467" cy="36127816"/>
          </a:xfrm>
        </p:grpSpPr>
        <p:sp>
          <p:nvSpPr>
            <p:cNvPr id="20" name="Freeform 20"/>
            <p:cNvSpPr/>
            <p:nvPr/>
          </p:nvSpPr>
          <p:spPr>
            <a:xfrm>
              <a:off x="-43922" y="-69266"/>
              <a:ext cx="31287467" cy="36127816"/>
            </a:xfrm>
            <a:custGeom>
              <a:avLst/>
              <a:gdLst/>
              <a:ahLst/>
              <a:cxnLst/>
              <a:rect l="l" t="t" r="r" b="b"/>
              <a:pathLst>
                <a:path w="31287467" h="36127817">
                  <a:moveTo>
                    <a:pt x="15643733" y="0"/>
                  </a:moveTo>
                  <a:lnTo>
                    <a:pt x="0" y="9031859"/>
                  </a:lnTo>
                  <a:lnTo>
                    <a:pt x="0" y="27095831"/>
                  </a:lnTo>
                  <a:lnTo>
                    <a:pt x="15643733" y="36127817"/>
                  </a:lnTo>
                  <a:lnTo>
                    <a:pt x="31287467" y="27095958"/>
                  </a:lnTo>
                  <a:lnTo>
                    <a:pt x="31287467" y="9031859"/>
                  </a:lnTo>
                  <a:lnTo>
                    <a:pt x="15643861" y="0"/>
                  </a:lnTo>
                  <a:close/>
                </a:path>
              </a:pathLst>
            </a:custGeom>
            <a:blipFill>
              <a:blip r:embed="rId4"/>
              <a:stretch>
                <a:fillRect l="-7735" r="-7735"/>
              </a:stretch>
            </a:blipFill>
          </p:spPr>
        </p:sp>
      </p:grpSp>
      <p:sp>
        <p:nvSpPr>
          <p:cNvPr id="21" name="Freeform 21"/>
          <p:cNvSpPr/>
          <p:nvPr/>
        </p:nvSpPr>
        <p:spPr>
          <a:xfrm rot="1792715">
            <a:off x="-615248" y="8384496"/>
            <a:ext cx="4968491" cy="236003"/>
          </a:xfrm>
          <a:custGeom>
            <a:avLst/>
            <a:gdLst/>
            <a:ahLst/>
            <a:cxnLst/>
            <a:rect l="l" t="t" r="r" b="b"/>
            <a:pathLst>
              <a:path w="4968491" h="236003">
                <a:moveTo>
                  <a:pt x="0" y="0"/>
                </a:moveTo>
                <a:lnTo>
                  <a:pt x="4968491" y="0"/>
                </a:lnTo>
                <a:lnTo>
                  <a:pt x="4968491" y="236003"/>
                </a:lnTo>
                <a:lnTo>
                  <a:pt x="0" y="236003"/>
                </a:lnTo>
                <a:lnTo>
                  <a:pt x="0" y="0"/>
                </a:lnTo>
                <a:close/>
              </a:path>
            </a:pathLst>
          </a:custGeom>
          <a:blipFill>
            <a:blip r:embed="rId2">
              <a:alphaModFix amt="80000"/>
            </a:blip>
            <a:stretch>
              <a:fillRect/>
            </a:stretch>
          </a:blipFill>
        </p:spPr>
      </p:sp>
      <p:sp>
        <p:nvSpPr>
          <p:cNvPr id="22" name="Freeform 22"/>
          <p:cNvSpPr/>
          <p:nvPr/>
        </p:nvSpPr>
        <p:spPr>
          <a:xfrm rot="-1792182">
            <a:off x="3792011" y="8530453"/>
            <a:ext cx="4644064" cy="220593"/>
          </a:xfrm>
          <a:custGeom>
            <a:avLst/>
            <a:gdLst/>
            <a:ahLst/>
            <a:cxnLst/>
            <a:rect l="l" t="t" r="r" b="b"/>
            <a:pathLst>
              <a:path w="4644064" h="220593">
                <a:moveTo>
                  <a:pt x="0" y="0"/>
                </a:moveTo>
                <a:lnTo>
                  <a:pt x="4644064" y="0"/>
                </a:lnTo>
                <a:lnTo>
                  <a:pt x="4644064" y="220593"/>
                </a:lnTo>
                <a:lnTo>
                  <a:pt x="0" y="220593"/>
                </a:lnTo>
                <a:lnTo>
                  <a:pt x="0" y="0"/>
                </a:lnTo>
                <a:close/>
              </a:path>
            </a:pathLst>
          </a:custGeom>
          <a:blipFill>
            <a:blip r:embed="rId2">
              <a:alphaModFix amt="80000"/>
            </a:blip>
            <a:stretch>
              <a:fillRect/>
            </a:stretch>
          </a:blipFill>
        </p:spPr>
      </p:sp>
      <p:sp>
        <p:nvSpPr>
          <p:cNvPr id="37" name="مستطيل 36"/>
          <p:cNvSpPr/>
          <p:nvPr/>
        </p:nvSpPr>
        <p:spPr>
          <a:xfrm>
            <a:off x="11362762" y="1409700"/>
            <a:ext cx="5799583" cy="888074"/>
          </a:xfrm>
          <a:prstGeom prst="rect">
            <a:avLst/>
          </a:prstGeom>
          <a:solidFill>
            <a:schemeClr val="tx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shade val="50000"/>
            </a:schemeClr>
          </a:lnRef>
          <a:fillRef idx="1">
            <a:schemeClr val="accent2"/>
          </a:fillRef>
          <a:effectRef idx="0">
            <a:schemeClr val="accent2"/>
          </a:effectRef>
          <a:fontRef idx="minor">
            <a:schemeClr val="lt1"/>
          </a:fontRef>
        </p:style>
        <p:txBody>
          <a:bodyPr lIns="109728" tIns="54864" rIns="109728" bIns="54864" rtlCol="1" anchor="ctr"/>
          <a:lstStyle/>
          <a:p>
            <a:pPr algn="ctr"/>
            <a:r>
              <a:rPr lang="ar-IQ" sz="4300" b="1" dirty="0">
                <a:solidFill>
                  <a:schemeClr val="bg1"/>
                </a:solidFill>
              </a:rPr>
              <a:t>الفئة المستهدفة </a:t>
            </a:r>
          </a:p>
        </p:txBody>
      </p:sp>
      <p:sp>
        <p:nvSpPr>
          <p:cNvPr id="49" name="مربع نص 48">
            <a:extLst>
              <a:ext uri="{FF2B5EF4-FFF2-40B4-BE49-F238E27FC236}">
                <a16:creationId xmlns:a16="http://schemas.microsoft.com/office/drawing/2014/main" id="{9E2CD3CC-8931-4A7A-B645-103D7B2FF7DF}"/>
              </a:ext>
            </a:extLst>
          </p:cNvPr>
          <p:cNvSpPr txBox="1"/>
          <p:nvPr/>
        </p:nvSpPr>
        <p:spPr>
          <a:xfrm>
            <a:off x="7704527" y="3195781"/>
            <a:ext cx="10583474" cy="1200329"/>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lvl="0" algn="ctr"/>
            <a:r>
              <a:rPr lang="ar-IQ" sz="3600" b="1" dirty="0"/>
              <a:t>طلاب المرحلة الثالثة – كلية التربية البدنية وعلوم الرياضة – جامعة البصرة</a:t>
            </a:r>
            <a:endParaRPr lang="en-US" sz="3600" b="1" dirty="0"/>
          </a:p>
        </p:txBody>
      </p:sp>
      <p:grpSp>
        <p:nvGrpSpPr>
          <p:cNvPr id="50" name="مجموعة 49">
            <a:extLst>
              <a:ext uri="{FF2B5EF4-FFF2-40B4-BE49-F238E27FC236}">
                <a16:creationId xmlns:a16="http://schemas.microsoft.com/office/drawing/2014/main" id="{112A6465-1F79-4D19-8EFD-80193AB9509C}"/>
              </a:ext>
            </a:extLst>
          </p:cNvPr>
          <p:cNvGrpSpPr/>
          <p:nvPr/>
        </p:nvGrpSpPr>
        <p:grpSpPr>
          <a:xfrm>
            <a:off x="8709580" y="4834392"/>
            <a:ext cx="9144294" cy="1121817"/>
            <a:chOff x="1208110" y="1537364"/>
            <a:chExt cx="6754739" cy="1121817"/>
          </a:xfrm>
        </p:grpSpPr>
        <p:sp>
          <p:nvSpPr>
            <p:cNvPr id="51" name="مستطيل: زوايا علوية مستديرة 50">
              <a:extLst>
                <a:ext uri="{FF2B5EF4-FFF2-40B4-BE49-F238E27FC236}">
                  <a16:creationId xmlns:a16="http://schemas.microsoft.com/office/drawing/2014/main" id="{6CE18372-5988-4E0C-8E7A-3263CA15BB27}"/>
                </a:ext>
              </a:extLst>
            </p:cNvPr>
            <p:cNvSpPr/>
            <p:nvPr/>
          </p:nvSpPr>
          <p:spPr>
            <a:xfrm rot="5400000">
              <a:off x="4024571" y="-1279097"/>
              <a:ext cx="1121817" cy="6754739"/>
            </a:xfrm>
            <a:prstGeom prst="round2SameRect">
              <a:avLst/>
            </a:prstGeom>
            <a:solidFill>
              <a:srgbClr val="FEB80A">
                <a:lumMod val="40000"/>
                <a:lumOff val="60000"/>
                <a:alpha val="90000"/>
              </a:srgbClr>
            </a:solidFill>
            <a:ln w="25400" cap="flat" cmpd="sng" algn="ctr">
              <a:solidFill>
                <a:srgbClr val="3891A7">
                  <a:hueOff val="0"/>
                  <a:satOff val="0"/>
                  <a:lumOff val="0"/>
                  <a:alphaOff val="0"/>
                </a:srgbClr>
              </a:solidFill>
              <a:prstDash val="solid"/>
            </a:ln>
            <a:effectLst/>
          </p:spPr>
        </p:sp>
        <p:sp>
          <p:nvSpPr>
            <p:cNvPr id="52" name="مستطيل: زوايا علوية مستديرة 4">
              <a:extLst>
                <a:ext uri="{FF2B5EF4-FFF2-40B4-BE49-F238E27FC236}">
                  <a16:creationId xmlns:a16="http://schemas.microsoft.com/office/drawing/2014/main" id="{41275386-8826-4BCD-961D-6AC02AF09F14}"/>
                </a:ext>
              </a:extLst>
            </p:cNvPr>
            <p:cNvSpPr txBox="1"/>
            <p:nvPr/>
          </p:nvSpPr>
          <p:spPr>
            <a:xfrm>
              <a:off x="1208111" y="1592126"/>
              <a:ext cx="6699976" cy="1012291"/>
            </a:xfrm>
            <a:prstGeom prst="rect">
              <a:avLst/>
            </a:prstGeom>
            <a:noFill/>
            <a:ln>
              <a:noFill/>
            </a:ln>
            <a:effectLst/>
          </p:spPr>
          <p:txBody>
            <a:bodyPr spcFirstLastPara="0" vert="horz" wrap="square" lIns="256032" tIns="22860" rIns="22860" bIns="22860" numCol="1" spcCol="1270" anchor="ctr" anchorCtr="0">
              <a:noAutofit/>
            </a:bodyPr>
            <a:lstStyle/>
            <a:p>
              <a:pPr marL="285750" marR="0" lvl="1" indent="-285750" algn="ctr" defTabSz="1600200" eaLnBrk="1" fontAlgn="auto" latinLnBrk="0" hangingPunct="1">
                <a:lnSpc>
                  <a:spcPct val="90000"/>
                </a:lnSpc>
                <a:spcBef>
                  <a:spcPct val="0"/>
                </a:spcBef>
                <a:spcAft>
                  <a:spcPct val="15000"/>
                </a:spcAft>
                <a:buClrTx/>
                <a:buSzTx/>
                <a:buFontTx/>
                <a:buChar char="•"/>
                <a:tabLst/>
                <a:defRPr/>
              </a:pPr>
              <a:r>
                <a:rPr kumimoji="0" lang="ar-IQ" sz="3600" b="1" i="0" u="none" strike="noStrike" kern="1200" cap="none" spc="0" normalizeH="0" baseline="0" noProof="0" dirty="0">
                  <a:ln>
                    <a:noFill/>
                  </a:ln>
                  <a:solidFill>
                    <a:sysClr val="windowText" lastClr="000000">
                      <a:hueOff val="0"/>
                      <a:satOff val="0"/>
                      <a:lumOff val="0"/>
                      <a:alphaOff val="0"/>
                    </a:sysClr>
                  </a:solidFill>
                  <a:effectLst/>
                  <a:uLnTx/>
                  <a:uFillTx/>
                  <a:latin typeface="Gill Sans MT"/>
                  <a:ea typeface="+mn-ea"/>
                </a:rPr>
                <a:t>المكان : كلية التربية البدنية وعلوم الرياضة – جامعة البصرة</a:t>
              </a:r>
              <a:endParaRPr kumimoji="0" lang="en-US" sz="3600" b="1" i="0" u="none" strike="noStrike" kern="1200" cap="none" spc="0" normalizeH="0" baseline="0" noProof="0" dirty="0">
                <a:ln>
                  <a:noFill/>
                </a:ln>
                <a:solidFill>
                  <a:sysClr val="windowText" lastClr="000000">
                    <a:hueOff val="0"/>
                    <a:satOff val="0"/>
                    <a:lumOff val="0"/>
                    <a:alphaOff val="0"/>
                  </a:sysClr>
                </a:solidFill>
                <a:effectLst/>
                <a:uLnTx/>
                <a:uFillTx/>
                <a:latin typeface="Gill Sans MT"/>
                <a:ea typeface="+mn-ea"/>
                <a:cs typeface="+mn-cs"/>
              </a:endParaRPr>
            </a:p>
          </p:txBody>
        </p:sp>
      </p:grpSp>
      <p:grpSp>
        <p:nvGrpSpPr>
          <p:cNvPr id="53" name="مجموعة 52">
            <a:extLst>
              <a:ext uri="{FF2B5EF4-FFF2-40B4-BE49-F238E27FC236}">
                <a16:creationId xmlns:a16="http://schemas.microsoft.com/office/drawing/2014/main" id="{F8E85FEF-2395-4EA5-96A7-2D757C914B88}"/>
              </a:ext>
            </a:extLst>
          </p:cNvPr>
          <p:cNvGrpSpPr/>
          <p:nvPr/>
        </p:nvGrpSpPr>
        <p:grpSpPr>
          <a:xfrm>
            <a:off x="9794666" y="6687261"/>
            <a:ext cx="7328078" cy="1121817"/>
            <a:chOff x="1208110" y="3070652"/>
            <a:chExt cx="6754739" cy="1121817"/>
          </a:xfrm>
        </p:grpSpPr>
        <p:sp>
          <p:nvSpPr>
            <p:cNvPr id="54" name="مستطيل: زوايا علوية مستديرة 53">
              <a:extLst>
                <a:ext uri="{FF2B5EF4-FFF2-40B4-BE49-F238E27FC236}">
                  <a16:creationId xmlns:a16="http://schemas.microsoft.com/office/drawing/2014/main" id="{C046DA6F-8615-4CC3-AF2E-F8BBA0442101}"/>
                </a:ext>
              </a:extLst>
            </p:cNvPr>
            <p:cNvSpPr/>
            <p:nvPr/>
          </p:nvSpPr>
          <p:spPr>
            <a:xfrm rot="5400000">
              <a:off x="4024571" y="254191"/>
              <a:ext cx="1121817" cy="6754739"/>
            </a:xfrm>
            <a:prstGeom prst="round2SameRect">
              <a:avLst/>
            </a:prstGeom>
            <a:solidFill>
              <a:srgbClr val="84AA33">
                <a:lumMod val="20000"/>
                <a:lumOff val="80000"/>
                <a:alpha val="90000"/>
              </a:srgbClr>
            </a:solidFill>
            <a:ln w="25400" cap="flat" cmpd="sng" algn="ctr">
              <a:solidFill>
                <a:srgbClr val="3891A7">
                  <a:hueOff val="0"/>
                  <a:satOff val="0"/>
                  <a:lumOff val="0"/>
                  <a:alphaOff val="0"/>
                </a:srgbClr>
              </a:solidFill>
              <a:prstDash val="solid"/>
            </a:ln>
            <a:effectLst/>
          </p:spPr>
        </p:sp>
        <p:sp>
          <p:nvSpPr>
            <p:cNvPr id="55" name="مستطيل: زوايا علوية مستديرة 4">
              <a:extLst>
                <a:ext uri="{FF2B5EF4-FFF2-40B4-BE49-F238E27FC236}">
                  <a16:creationId xmlns:a16="http://schemas.microsoft.com/office/drawing/2014/main" id="{C140F8BF-2496-4956-8F30-B98BA8D50A11}"/>
                </a:ext>
              </a:extLst>
            </p:cNvPr>
            <p:cNvSpPr txBox="1"/>
            <p:nvPr/>
          </p:nvSpPr>
          <p:spPr>
            <a:xfrm>
              <a:off x="1208111" y="3125415"/>
              <a:ext cx="6699976" cy="1012291"/>
            </a:xfrm>
            <a:prstGeom prst="rect">
              <a:avLst/>
            </a:prstGeom>
            <a:noFill/>
            <a:ln>
              <a:noFill/>
            </a:ln>
            <a:effectLst/>
          </p:spPr>
          <p:txBody>
            <a:bodyPr spcFirstLastPara="0" vert="horz" wrap="square" lIns="391160" tIns="34925" rIns="34925" bIns="34925" numCol="1" spcCol="1270" anchor="ctr" anchorCtr="0">
              <a:noAutofit/>
            </a:bodyPr>
            <a:lstStyle/>
            <a:p>
              <a:pPr marL="285750" marR="0" lvl="1" indent="-285750" algn="r" defTabSz="2444750" eaLnBrk="1" fontAlgn="auto" latinLnBrk="0" hangingPunct="1">
                <a:lnSpc>
                  <a:spcPct val="90000"/>
                </a:lnSpc>
                <a:spcBef>
                  <a:spcPct val="0"/>
                </a:spcBef>
                <a:spcAft>
                  <a:spcPct val="15000"/>
                </a:spcAft>
                <a:buClrTx/>
                <a:buSzTx/>
                <a:buFontTx/>
                <a:buChar char="•"/>
                <a:tabLst/>
                <a:defRPr/>
              </a:pPr>
              <a:r>
                <a:rPr kumimoji="0" lang="ar-IQ" sz="5500" b="0" i="0" u="none" strike="noStrike" kern="1200" cap="none" spc="0" normalizeH="0" baseline="0" noProof="0" dirty="0">
                  <a:ln>
                    <a:noFill/>
                  </a:ln>
                  <a:solidFill>
                    <a:sysClr val="windowText" lastClr="000000">
                      <a:hueOff val="0"/>
                      <a:satOff val="0"/>
                      <a:lumOff val="0"/>
                      <a:alphaOff val="0"/>
                    </a:sysClr>
                  </a:solidFill>
                  <a:effectLst/>
                  <a:uLnTx/>
                  <a:uFillTx/>
                  <a:latin typeface="Gill Sans MT"/>
                  <a:ea typeface="+mn-ea"/>
                </a:rPr>
                <a:t>زمن المحاضرة : ساعتان</a:t>
              </a:r>
              <a:endParaRPr kumimoji="0" lang="en-US" sz="5500" b="0" i="0" u="none" strike="noStrike" kern="1200" cap="none" spc="0" normalizeH="0" baseline="0" noProof="0" dirty="0">
                <a:ln>
                  <a:noFill/>
                </a:ln>
                <a:solidFill>
                  <a:sysClr val="windowText" lastClr="000000">
                    <a:hueOff val="0"/>
                    <a:satOff val="0"/>
                    <a:lumOff val="0"/>
                    <a:alphaOff val="0"/>
                  </a:sysClr>
                </a:solidFill>
                <a:effectLst/>
                <a:uLnTx/>
                <a:uFillTx/>
                <a:latin typeface="Gill Sans MT"/>
                <a:ea typeface="+mn-ea"/>
                <a:cs typeface="+mn-cs"/>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8998130">
            <a:off x="-5216911" y="99185"/>
            <a:ext cx="14503583" cy="7811799"/>
            <a:chOff x="0" y="0"/>
            <a:chExt cx="1296853" cy="698500"/>
          </a:xfrm>
        </p:grpSpPr>
        <p:sp>
          <p:nvSpPr>
            <p:cNvPr id="3" name="Freeform 3"/>
            <p:cNvSpPr/>
            <p:nvPr/>
          </p:nvSpPr>
          <p:spPr>
            <a:xfrm>
              <a:off x="0" y="0"/>
              <a:ext cx="1296853" cy="698500"/>
            </a:xfrm>
            <a:custGeom>
              <a:avLst/>
              <a:gdLst/>
              <a:ahLst/>
              <a:cxnLst/>
              <a:rect l="l" t="t" r="r" b="b"/>
              <a:pathLst>
                <a:path w="1296853" h="698500">
                  <a:moveTo>
                    <a:pt x="1296853" y="349250"/>
                  </a:moveTo>
                  <a:lnTo>
                    <a:pt x="1093653" y="698500"/>
                  </a:lnTo>
                  <a:lnTo>
                    <a:pt x="203200" y="698500"/>
                  </a:lnTo>
                  <a:lnTo>
                    <a:pt x="0" y="349250"/>
                  </a:lnTo>
                  <a:lnTo>
                    <a:pt x="203200" y="0"/>
                  </a:lnTo>
                  <a:lnTo>
                    <a:pt x="1093653" y="0"/>
                  </a:lnTo>
                  <a:lnTo>
                    <a:pt x="1296853" y="349250"/>
                  </a:lnTo>
                  <a:close/>
                </a:path>
              </a:pathLst>
            </a:custGeom>
            <a:solidFill>
              <a:srgbClr val="FFA916"/>
            </a:solidFill>
          </p:spPr>
        </p:sp>
        <p:sp>
          <p:nvSpPr>
            <p:cNvPr id="4" name="TextBox 4"/>
            <p:cNvSpPr txBox="1"/>
            <p:nvPr/>
          </p:nvSpPr>
          <p:spPr>
            <a:xfrm>
              <a:off x="114300" y="-57150"/>
              <a:ext cx="1068253" cy="755650"/>
            </a:xfrm>
            <a:prstGeom prst="rect">
              <a:avLst/>
            </a:prstGeom>
          </p:spPr>
          <p:txBody>
            <a:bodyPr lIns="50800" tIns="50800" rIns="50800" bIns="50800" rtlCol="0" anchor="ctr"/>
            <a:lstStyle/>
            <a:p>
              <a:pPr algn="ctr">
                <a:lnSpc>
                  <a:spcPts val="2659"/>
                </a:lnSpc>
              </a:pPr>
              <a:endParaRPr/>
            </a:p>
          </p:txBody>
        </p:sp>
      </p:grpSp>
      <p:grpSp>
        <p:nvGrpSpPr>
          <p:cNvPr id="36" name="مجموعة 35"/>
          <p:cNvGrpSpPr/>
          <p:nvPr/>
        </p:nvGrpSpPr>
        <p:grpSpPr>
          <a:xfrm>
            <a:off x="9299" y="1078059"/>
            <a:ext cx="8743695" cy="8408839"/>
            <a:chOff x="9299" y="1078059"/>
            <a:chExt cx="8743695" cy="8408839"/>
          </a:xfrm>
        </p:grpSpPr>
        <p:sp>
          <p:nvSpPr>
            <p:cNvPr id="5" name="Freeform 5"/>
            <p:cNvSpPr/>
            <p:nvPr/>
          </p:nvSpPr>
          <p:spPr>
            <a:xfrm rot="-1813147">
              <a:off x="9299" y="1526092"/>
              <a:ext cx="8743695" cy="7661663"/>
            </a:xfrm>
            <a:custGeom>
              <a:avLst/>
              <a:gdLst/>
              <a:ahLst/>
              <a:cxnLst/>
              <a:rect l="l" t="t" r="r" b="b"/>
              <a:pathLst>
                <a:path w="8743695" h="7661663">
                  <a:moveTo>
                    <a:pt x="0" y="0"/>
                  </a:moveTo>
                  <a:lnTo>
                    <a:pt x="8743695" y="0"/>
                  </a:lnTo>
                  <a:lnTo>
                    <a:pt x="8743695" y="7661662"/>
                  </a:lnTo>
                  <a:lnTo>
                    <a:pt x="0" y="7661662"/>
                  </a:lnTo>
                  <a:lnTo>
                    <a:pt x="0" y="0"/>
                  </a:lnTo>
                  <a:close/>
                </a:path>
              </a:pathLst>
            </a:custGeom>
            <a:blipFill>
              <a:blip r:embed="rId2"/>
              <a:stretch>
                <a:fillRect/>
              </a:stretch>
            </a:blipFill>
          </p:spPr>
        </p:sp>
        <p:grpSp>
          <p:nvGrpSpPr>
            <p:cNvPr id="6" name="Group 6"/>
            <p:cNvGrpSpPr/>
            <p:nvPr/>
          </p:nvGrpSpPr>
          <p:grpSpPr>
            <a:xfrm>
              <a:off x="535399" y="1078059"/>
              <a:ext cx="7465597" cy="8408839"/>
              <a:chOff x="0" y="63695"/>
              <a:chExt cx="721626" cy="812800"/>
            </a:xfrm>
          </p:grpSpPr>
          <p:sp>
            <p:nvSpPr>
              <p:cNvPr id="7" name="Freeform 7"/>
              <p:cNvSpPr/>
              <p:nvPr/>
            </p:nvSpPr>
            <p:spPr>
              <a:xfrm>
                <a:off x="23126" y="63695"/>
                <a:ext cx="698500" cy="812800"/>
              </a:xfrm>
              <a:custGeom>
                <a:avLst/>
                <a:gdLst/>
                <a:ahLst/>
                <a:cxnLst/>
                <a:rect l="l" t="t" r="r" b="b"/>
                <a:pathLst>
                  <a:path w="698500" h="812800">
                    <a:moveTo>
                      <a:pt x="349250" y="0"/>
                    </a:moveTo>
                    <a:lnTo>
                      <a:pt x="698500" y="203200"/>
                    </a:lnTo>
                    <a:lnTo>
                      <a:pt x="698500" y="609600"/>
                    </a:lnTo>
                    <a:lnTo>
                      <a:pt x="349250" y="812800"/>
                    </a:lnTo>
                    <a:lnTo>
                      <a:pt x="0" y="609600"/>
                    </a:lnTo>
                    <a:lnTo>
                      <a:pt x="0" y="203200"/>
                    </a:lnTo>
                    <a:lnTo>
                      <a:pt x="349250" y="0"/>
                    </a:lnTo>
                    <a:close/>
                  </a:path>
                </a:pathLst>
              </a:custGeom>
              <a:solidFill>
                <a:srgbClr val="024A59"/>
              </a:solidFill>
            </p:spPr>
          </p:sp>
          <p:sp>
            <p:nvSpPr>
              <p:cNvPr id="8" name="TextBox 8"/>
              <p:cNvSpPr txBox="1"/>
              <p:nvPr/>
            </p:nvSpPr>
            <p:spPr>
              <a:xfrm>
                <a:off x="0" y="82550"/>
                <a:ext cx="698500" cy="590550"/>
              </a:xfrm>
              <a:prstGeom prst="rect">
                <a:avLst/>
              </a:prstGeom>
            </p:spPr>
            <p:txBody>
              <a:bodyPr lIns="50800" tIns="50800" rIns="50800" bIns="50800" rtlCol="0" anchor="ctr"/>
              <a:lstStyle/>
              <a:p>
                <a:pPr algn="ctr">
                  <a:lnSpc>
                    <a:spcPts val="2659"/>
                  </a:lnSpc>
                </a:pPr>
                <a:endParaRPr/>
              </a:p>
            </p:txBody>
          </p:sp>
        </p:grpSp>
      </p:grpSp>
      <p:grpSp>
        <p:nvGrpSpPr>
          <p:cNvPr id="35" name="مجموعة 34"/>
          <p:cNvGrpSpPr/>
          <p:nvPr/>
        </p:nvGrpSpPr>
        <p:grpSpPr>
          <a:xfrm>
            <a:off x="9071776" y="116960"/>
            <a:ext cx="14503583" cy="9444383"/>
            <a:chOff x="9071776" y="116960"/>
            <a:chExt cx="14503583" cy="9444383"/>
          </a:xfrm>
        </p:grpSpPr>
        <p:grpSp>
          <p:nvGrpSpPr>
            <p:cNvPr id="9" name="Group 9"/>
            <p:cNvGrpSpPr/>
            <p:nvPr/>
          </p:nvGrpSpPr>
          <p:grpSpPr>
            <a:xfrm rot="-1787783">
              <a:off x="9071776" y="116960"/>
              <a:ext cx="14503583" cy="7811799"/>
              <a:chOff x="0" y="0"/>
              <a:chExt cx="1296853" cy="698500"/>
            </a:xfrm>
          </p:grpSpPr>
          <p:sp>
            <p:nvSpPr>
              <p:cNvPr id="10" name="Freeform 10"/>
              <p:cNvSpPr/>
              <p:nvPr/>
            </p:nvSpPr>
            <p:spPr>
              <a:xfrm>
                <a:off x="0" y="0"/>
                <a:ext cx="1296853" cy="698500"/>
              </a:xfrm>
              <a:custGeom>
                <a:avLst/>
                <a:gdLst/>
                <a:ahLst/>
                <a:cxnLst/>
                <a:rect l="l" t="t" r="r" b="b"/>
                <a:pathLst>
                  <a:path w="1296853" h="698500">
                    <a:moveTo>
                      <a:pt x="1296853" y="349250"/>
                    </a:moveTo>
                    <a:lnTo>
                      <a:pt x="1093653" y="698500"/>
                    </a:lnTo>
                    <a:lnTo>
                      <a:pt x="203200" y="698500"/>
                    </a:lnTo>
                    <a:lnTo>
                      <a:pt x="0" y="349250"/>
                    </a:lnTo>
                    <a:lnTo>
                      <a:pt x="203200" y="0"/>
                    </a:lnTo>
                    <a:lnTo>
                      <a:pt x="1093653" y="0"/>
                    </a:lnTo>
                    <a:lnTo>
                      <a:pt x="1296853" y="349250"/>
                    </a:lnTo>
                    <a:close/>
                  </a:path>
                </a:pathLst>
              </a:custGeom>
              <a:solidFill>
                <a:srgbClr val="FFA916"/>
              </a:solidFill>
            </p:spPr>
          </p:sp>
          <p:sp>
            <p:nvSpPr>
              <p:cNvPr id="11" name="TextBox 11"/>
              <p:cNvSpPr txBox="1"/>
              <p:nvPr/>
            </p:nvSpPr>
            <p:spPr>
              <a:xfrm>
                <a:off x="114300" y="-57150"/>
                <a:ext cx="1068253" cy="755650"/>
              </a:xfrm>
              <a:prstGeom prst="rect">
                <a:avLst/>
              </a:prstGeom>
            </p:spPr>
            <p:txBody>
              <a:bodyPr lIns="50800" tIns="50800" rIns="50800" bIns="50800" rtlCol="0" anchor="ctr"/>
              <a:lstStyle/>
              <a:p>
                <a:pPr algn="ctr">
                  <a:lnSpc>
                    <a:spcPts val="2659"/>
                  </a:lnSpc>
                </a:pPr>
                <a:endParaRPr/>
              </a:p>
            </p:txBody>
          </p:sp>
        </p:grpSp>
        <p:grpSp>
          <p:nvGrpSpPr>
            <p:cNvPr id="34" name="مجموعة 33"/>
            <p:cNvGrpSpPr/>
            <p:nvPr/>
          </p:nvGrpSpPr>
          <p:grpSpPr>
            <a:xfrm>
              <a:off x="9592419" y="1152504"/>
              <a:ext cx="8743695" cy="8408839"/>
              <a:chOff x="9592419" y="1152504"/>
              <a:chExt cx="8743695" cy="8408839"/>
            </a:xfrm>
          </p:grpSpPr>
          <p:sp>
            <p:nvSpPr>
              <p:cNvPr id="12" name="Freeform 12"/>
              <p:cNvSpPr/>
              <p:nvPr/>
            </p:nvSpPr>
            <p:spPr>
              <a:xfrm rot="-1813147">
                <a:off x="9592419" y="1526092"/>
                <a:ext cx="8743695" cy="7661663"/>
              </a:xfrm>
              <a:custGeom>
                <a:avLst/>
                <a:gdLst/>
                <a:ahLst/>
                <a:cxnLst/>
                <a:rect l="l" t="t" r="r" b="b"/>
                <a:pathLst>
                  <a:path w="8743695" h="7661663">
                    <a:moveTo>
                      <a:pt x="0" y="0"/>
                    </a:moveTo>
                    <a:lnTo>
                      <a:pt x="8743695" y="0"/>
                    </a:lnTo>
                    <a:lnTo>
                      <a:pt x="8743695" y="7661662"/>
                    </a:lnTo>
                    <a:lnTo>
                      <a:pt x="0" y="7661662"/>
                    </a:lnTo>
                    <a:lnTo>
                      <a:pt x="0" y="0"/>
                    </a:lnTo>
                    <a:close/>
                  </a:path>
                </a:pathLst>
              </a:custGeom>
              <a:blipFill>
                <a:blip r:embed="rId2"/>
                <a:stretch>
                  <a:fillRect/>
                </a:stretch>
              </a:blipFill>
            </p:spPr>
          </p:sp>
          <p:grpSp>
            <p:nvGrpSpPr>
              <p:cNvPr id="13" name="Group 13"/>
              <p:cNvGrpSpPr/>
              <p:nvPr/>
            </p:nvGrpSpPr>
            <p:grpSpPr>
              <a:xfrm>
                <a:off x="10363201" y="1152504"/>
                <a:ext cx="7238998" cy="8408839"/>
                <a:chOff x="-1223" y="0"/>
                <a:chExt cx="699723" cy="812800"/>
              </a:xfrm>
            </p:grpSpPr>
            <p:sp>
              <p:nvSpPr>
                <p:cNvPr id="14" name="Freeform 14"/>
                <p:cNvSpPr/>
                <p:nvPr/>
              </p:nvSpPr>
              <p:spPr>
                <a:xfrm>
                  <a:off x="-1223" y="0"/>
                  <a:ext cx="698500" cy="812800"/>
                </a:xfrm>
                <a:custGeom>
                  <a:avLst/>
                  <a:gdLst/>
                  <a:ahLst/>
                  <a:cxnLst/>
                  <a:rect l="l" t="t" r="r" b="b"/>
                  <a:pathLst>
                    <a:path w="698500" h="812800">
                      <a:moveTo>
                        <a:pt x="349250" y="0"/>
                      </a:moveTo>
                      <a:lnTo>
                        <a:pt x="698500" y="203200"/>
                      </a:lnTo>
                      <a:lnTo>
                        <a:pt x="698500" y="609600"/>
                      </a:lnTo>
                      <a:lnTo>
                        <a:pt x="349250" y="812800"/>
                      </a:lnTo>
                      <a:lnTo>
                        <a:pt x="0" y="609600"/>
                      </a:lnTo>
                      <a:lnTo>
                        <a:pt x="0" y="203200"/>
                      </a:lnTo>
                      <a:lnTo>
                        <a:pt x="349250" y="0"/>
                      </a:lnTo>
                      <a:close/>
                    </a:path>
                  </a:pathLst>
                </a:custGeom>
                <a:solidFill>
                  <a:srgbClr val="024A59"/>
                </a:solidFill>
              </p:spPr>
            </p:sp>
            <p:sp>
              <p:nvSpPr>
                <p:cNvPr id="15" name="TextBox 15"/>
                <p:cNvSpPr txBox="1"/>
                <p:nvPr/>
              </p:nvSpPr>
              <p:spPr>
                <a:xfrm>
                  <a:off x="0" y="82550"/>
                  <a:ext cx="698500" cy="590550"/>
                </a:xfrm>
                <a:prstGeom prst="rect">
                  <a:avLst/>
                </a:prstGeom>
              </p:spPr>
              <p:txBody>
                <a:bodyPr lIns="50800" tIns="50800" rIns="50800" bIns="50800" rtlCol="0" anchor="ctr"/>
                <a:lstStyle/>
                <a:p>
                  <a:pPr algn="ctr">
                    <a:lnSpc>
                      <a:spcPts val="2659"/>
                    </a:lnSpc>
                  </a:pPr>
                  <a:endParaRPr/>
                </a:p>
              </p:txBody>
            </p:sp>
          </p:grpSp>
        </p:grpSp>
      </p:grpSp>
      <p:grpSp>
        <p:nvGrpSpPr>
          <p:cNvPr id="16" name="Group 16"/>
          <p:cNvGrpSpPr/>
          <p:nvPr/>
        </p:nvGrpSpPr>
        <p:grpSpPr>
          <a:xfrm>
            <a:off x="3599525" y="1585023"/>
            <a:ext cx="1563243" cy="1819046"/>
            <a:chOff x="0" y="0"/>
            <a:chExt cx="698500" cy="812800"/>
          </a:xfrm>
        </p:grpSpPr>
        <p:sp>
          <p:nvSpPr>
            <p:cNvPr id="17" name="Freeform 17"/>
            <p:cNvSpPr/>
            <p:nvPr/>
          </p:nvSpPr>
          <p:spPr>
            <a:xfrm>
              <a:off x="0" y="0"/>
              <a:ext cx="698500" cy="812800"/>
            </a:xfrm>
            <a:custGeom>
              <a:avLst/>
              <a:gdLst/>
              <a:ahLst/>
              <a:cxnLst/>
              <a:rect l="l" t="t" r="r" b="b"/>
              <a:pathLst>
                <a:path w="698500" h="812800">
                  <a:moveTo>
                    <a:pt x="349250" y="0"/>
                  </a:moveTo>
                  <a:lnTo>
                    <a:pt x="698500" y="203200"/>
                  </a:lnTo>
                  <a:lnTo>
                    <a:pt x="698500" y="609600"/>
                  </a:lnTo>
                  <a:lnTo>
                    <a:pt x="349250" y="812800"/>
                  </a:lnTo>
                  <a:lnTo>
                    <a:pt x="0" y="609600"/>
                  </a:lnTo>
                  <a:lnTo>
                    <a:pt x="0" y="203200"/>
                  </a:lnTo>
                  <a:lnTo>
                    <a:pt x="349250" y="0"/>
                  </a:lnTo>
                  <a:close/>
                </a:path>
              </a:pathLst>
            </a:custGeom>
            <a:solidFill>
              <a:srgbClr val="000000">
                <a:alpha val="0"/>
              </a:srgbClr>
            </a:solidFill>
            <a:ln w="85725" cap="sq">
              <a:solidFill>
                <a:srgbClr val="FFA916"/>
              </a:solidFill>
              <a:prstDash val="solid"/>
              <a:miter/>
            </a:ln>
          </p:spPr>
        </p:sp>
        <p:sp>
          <p:nvSpPr>
            <p:cNvPr id="18" name="TextBox 18"/>
            <p:cNvSpPr txBox="1"/>
            <p:nvPr/>
          </p:nvSpPr>
          <p:spPr>
            <a:xfrm>
              <a:off x="0" y="82550"/>
              <a:ext cx="698500" cy="590550"/>
            </a:xfrm>
            <a:prstGeom prst="rect">
              <a:avLst/>
            </a:prstGeom>
          </p:spPr>
          <p:txBody>
            <a:bodyPr lIns="50800" tIns="50800" rIns="50800" bIns="50800" rtlCol="0" anchor="ctr"/>
            <a:lstStyle/>
            <a:p>
              <a:pPr algn="ctr">
                <a:lnSpc>
                  <a:spcPts val="2659"/>
                </a:lnSpc>
              </a:pPr>
              <a:endParaRPr/>
            </a:p>
          </p:txBody>
        </p:sp>
      </p:grpSp>
      <p:grpSp>
        <p:nvGrpSpPr>
          <p:cNvPr id="19" name="Group 19"/>
          <p:cNvGrpSpPr/>
          <p:nvPr/>
        </p:nvGrpSpPr>
        <p:grpSpPr>
          <a:xfrm>
            <a:off x="13182645" y="1585023"/>
            <a:ext cx="1563243" cy="1819046"/>
            <a:chOff x="0" y="0"/>
            <a:chExt cx="698500" cy="812800"/>
          </a:xfrm>
        </p:grpSpPr>
        <p:sp>
          <p:nvSpPr>
            <p:cNvPr id="20" name="Freeform 20"/>
            <p:cNvSpPr/>
            <p:nvPr/>
          </p:nvSpPr>
          <p:spPr>
            <a:xfrm>
              <a:off x="0" y="0"/>
              <a:ext cx="698500" cy="812800"/>
            </a:xfrm>
            <a:custGeom>
              <a:avLst/>
              <a:gdLst/>
              <a:ahLst/>
              <a:cxnLst/>
              <a:rect l="l" t="t" r="r" b="b"/>
              <a:pathLst>
                <a:path w="698500" h="812800">
                  <a:moveTo>
                    <a:pt x="349250" y="0"/>
                  </a:moveTo>
                  <a:lnTo>
                    <a:pt x="698500" y="203200"/>
                  </a:lnTo>
                  <a:lnTo>
                    <a:pt x="698500" y="609600"/>
                  </a:lnTo>
                  <a:lnTo>
                    <a:pt x="349250" y="812800"/>
                  </a:lnTo>
                  <a:lnTo>
                    <a:pt x="0" y="609600"/>
                  </a:lnTo>
                  <a:lnTo>
                    <a:pt x="0" y="203200"/>
                  </a:lnTo>
                  <a:lnTo>
                    <a:pt x="349250" y="0"/>
                  </a:lnTo>
                  <a:close/>
                </a:path>
              </a:pathLst>
            </a:custGeom>
            <a:solidFill>
              <a:srgbClr val="000000">
                <a:alpha val="0"/>
              </a:srgbClr>
            </a:solidFill>
            <a:ln w="85725" cap="sq">
              <a:solidFill>
                <a:srgbClr val="FFA916"/>
              </a:solidFill>
              <a:prstDash val="solid"/>
              <a:miter/>
            </a:ln>
          </p:spPr>
        </p:sp>
        <p:sp>
          <p:nvSpPr>
            <p:cNvPr id="21" name="TextBox 21"/>
            <p:cNvSpPr txBox="1"/>
            <p:nvPr/>
          </p:nvSpPr>
          <p:spPr>
            <a:xfrm>
              <a:off x="0" y="82550"/>
              <a:ext cx="698500" cy="590550"/>
            </a:xfrm>
            <a:prstGeom prst="rect">
              <a:avLst/>
            </a:prstGeom>
          </p:spPr>
          <p:txBody>
            <a:bodyPr lIns="50800" tIns="50800" rIns="50800" bIns="50800" rtlCol="0" anchor="ctr"/>
            <a:lstStyle/>
            <a:p>
              <a:pPr algn="ctr">
                <a:lnSpc>
                  <a:spcPts val="2659"/>
                </a:lnSpc>
              </a:pPr>
              <a:endParaRPr/>
            </a:p>
          </p:txBody>
        </p:sp>
      </p:grpSp>
      <p:sp>
        <p:nvSpPr>
          <p:cNvPr id="22" name="Freeform 22"/>
          <p:cNvSpPr/>
          <p:nvPr/>
        </p:nvSpPr>
        <p:spPr>
          <a:xfrm>
            <a:off x="3890107" y="2109080"/>
            <a:ext cx="982079" cy="770932"/>
          </a:xfrm>
          <a:custGeom>
            <a:avLst/>
            <a:gdLst/>
            <a:ahLst/>
            <a:cxnLst/>
            <a:rect l="l" t="t" r="r" b="b"/>
            <a:pathLst>
              <a:path w="982079" h="770932">
                <a:moveTo>
                  <a:pt x="0" y="0"/>
                </a:moveTo>
                <a:lnTo>
                  <a:pt x="982079" y="0"/>
                </a:lnTo>
                <a:lnTo>
                  <a:pt x="982079" y="770932"/>
                </a:lnTo>
                <a:lnTo>
                  <a:pt x="0" y="77093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23" name="Freeform 23"/>
          <p:cNvSpPr/>
          <p:nvPr/>
        </p:nvSpPr>
        <p:spPr>
          <a:xfrm>
            <a:off x="13473487" y="2109080"/>
            <a:ext cx="981558" cy="770932"/>
          </a:xfrm>
          <a:custGeom>
            <a:avLst/>
            <a:gdLst/>
            <a:ahLst/>
            <a:cxnLst/>
            <a:rect l="l" t="t" r="r" b="b"/>
            <a:pathLst>
              <a:path w="981558" h="770932">
                <a:moveTo>
                  <a:pt x="0" y="0"/>
                </a:moveTo>
                <a:lnTo>
                  <a:pt x="981559" y="0"/>
                </a:lnTo>
                <a:lnTo>
                  <a:pt x="981559" y="770932"/>
                </a:lnTo>
                <a:lnTo>
                  <a:pt x="0" y="77093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29" name="مستطيل 28"/>
          <p:cNvSpPr/>
          <p:nvPr/>
        </p:nvSpPr>
        <p:spPr>
          <a:xfrm>
            <a:off x="11734801" y="3571896"/>
            <a:ext cx="4357113" cy="701040"/>
          </a:xfrm>
          <a:prstGeom prst="rect">
            <a:avLst/>
          </a:prstGeom>
          <a:solidFill>
            <a:srgbClr val="FFC000"/>
          </a:solidFill>
          <a:ln>
            <a:solidFill>
              <a:srgbClr val="FFC0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shade val="50000"/>
            </a:schemeClr>
          </a:lnRef>
          <a:fillRef idx="1">
            <a:schemeClr val="accent2"/>
          </a:fillRef>
          <a:effectRef idx="0">
            <a:schemeClr val="accent2"/>
          </a:effectRef>
          <a:fontRef idx="minor">
            <a:schemeClr val="lt1"/>
          </a:fontRef>
        </p:style>
        <p:txBody>
          <a:bodyPr lIns="109728" tIns="54864" rIns="109728" bIns="54864" rtlCol="1" anchor="ctr"/>
          <a:lstStyle/>
          <a:p>
            <a:pPr algn="ctr"/>
            <a:r>
              <a:rPr lang="ar-IQ" sz="4000" b="1" dirty="0">
                <a:solidFill>
                  <a:schemeClr val="tx1"/>
                </a:solidFill>
              </a:rPr>
              <a:t>طريقة التقديم</a:t>
            </a:r>
          </a:p>
        </p:txBody>
      </p:sp>
      <p:sp>
        <p:nvSpPr>
          <p:cNvPr id="30" name="مستطيل 29"/>
          <p:cNvSpPr/>
          <p:nvPr/>
        </p:nvSpPr>
        <p:spPr>
          <a:xfrm>
            <a:off x="11734800" y="4332964"/>
            <a:ext cx="4357113" cy="2748253"/>
          </a:xfrm>
          <a:prstGeom prst="rect">
            <a:avLst/>
          </a:prstGeom>
        </p:spPr>
        <p:txBody>
          <a:bodyPr wrap="square">
            <a:spAutoFit/>
          </a:bodyPr>
          <a:lstStyle/>
          <a:p>
            <a:pPr marL="571500" indent="-571500" algn="justLow" rtl="1">
              <a:lnSpc>
                <a:spcPct val="150000"/>
              </a:lnSpc>
              <a:buFont typeface="Arial" pitchFamily="34" charset="0"/>
              <a:buChar char="•"/>
            </a:pPr>
            <a:r>
              <a:rPr lang="ar-IQ" sz="4000" b="1" dirty="0">
                <a:solidFill>
                  <a:schemeClr val="bg1"/>
                </a:solidFill>
              </a:rPr>
              <a:t>الشــــرح النظري</a:t>
            </a:r>
          </a:p>
          <a:p>
            <a:pPr marL="411480" indent="-411480" algn="justLow" rtl="1">
              <a:lnSpc>
                <a:spcPct val="150000"/>
              </a:lnSpc>
              <a:buFont typeface="Arial" pitchFamily="34" charset="0"/>
              <a:buChar char="•"/>
            </a:pPr>
            <a:r>
              <a:rPr lang="ar-IQ" sz="4000" b="1" dirty="0">
                <a:solidFill>
                  <a:schemeClr val="bg1"/>
                </a:solidFill>
              </a:rPr>
              <a:t>الأمثلـــــة العمـلية</a:t>
            </a:r>
          </a:p>
          <a:p>
            <a:pPr marL="411480" indent="-411480" algn="justLow" rtl="1">
              <a:lnSpc>
                <a:spcPct val="150000"/>
              </a:lnSpc>
              <a:buFont typeface="Arial" pitchFamily="34" charset="0"/>
              <a:buChar char="•"/>
            </a:pPr>
            <a:r>
              <a:rPr lang="ar-IQ" sz="4000" b="1" dirty="0">
                <a:solidFill>
                  <a:schemeClr val="bg1"/>
                </a:solidFill>
              </a:rPr>
              <a:t>الأنشطة التفـاعلية</a:t>
            </a:r>
            <a:endParaRPr lang="ar-IQ" sz="4000" b="1" dirty="0"/>
          </a:p>
        </p:txBody>
      </p:sp>
      <p:sp>
        <p:nvSpPr>
          <p:cNvPr id="31" name="مستطيل 30"/>
          <p:cNvSpPr/>
          <p:nvPr/>
        </p:nvSpPr>
        <p:spPr>
          <a:xfrm>
            <a:off x="2509543" y="3543300"/>
            <a:ext cx="4357113" cy="701040"/>
          </a:xfrm>
          <a:prstGeom prst="rect">
            <a:avLst/>
          </a:prstGeom>
          <a:solidFill>
            <a:srgbClr val="FFC000"/>
          </a:solidFill>
          <a:ln>
            <a:solidFill>
              <a:srgbClr val="FFC0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shade val="50000"/>
            </a:schemeClr>
          </a:lnRef>
          <a:fillRef idx="1">
            <a:schemeClr val="accent2"/>
          </a:fillRef>
          <a:effectRef idx="0">
            <a:schemeClr val="accent2"/>
          </a:effectRef>
          <a:fontRef idx="minor">
            <a:schemeClr val="lt1"/>
          </a:fontRef>
        </p:style>
        <p:txBody>
          <a:bodyPr lIns="109728" tIns="54864" rIns="109728" bIns="54864" rtlCol="1" anchor="ctr"/>
          <a:lstStyle/>
          <a:p>
            <a:pPr algn="ctr"/>
            <a:r>
              <a:rPr lang="ar-IQ" sz="4000" b="1" dirty="0">
                <a:solidFill>
                  <a:schemeClr val="tx1"/>
                </a:solidFill>
              </a:rPr>
              <a:t>وسائل التقديم</a:t>
            </a:r>
          </a:p>
        </p:txBody>
      </p:sp>
      <p:sp>
        <p:nvSpPr>
          <p:cNvPr id="32" name="مستطيل 31"/>
          <p:cNvSpPr/>
          <p:nvPr/>
        </p:nvSpPr>
        <p:spPr>
          <a:xfrm>
            <a:off x="1058144" y="4304368"/>
            <a:ext cx="6180856" cy="2748253"/>
          </a:xfrm>
          <a:prstGeom prst="rect">
            <a:avLst/>
          </a:prstGeom>
        </p:spPr>
        <p:txBody>
          <a:bodyPr wrap="square">
            <a:spAutoFit/>
          </a:bodyPr>
          <a:lstStyle/>
          <a:p>
            <a:pPr marL="430530" indent="-430530" algn="justLow" rtl="1">
              <a:lnSpc>
                <a:spcPct val="150000"/>
              </a:lnSpc>
              <a:buFont typeface="Arial" pitchFamily="34" charset="0"/>
              <a:buChar char="•"/>
            </a:pPr>
            <a:r>
              <a:rPr lang="ar-IQ" sz="4000" b="1" dirty="0">
                <a:solidFill>
                  <a:schemeClr val="bg1"/>
                </a:solidFill>
              </a:rPr>
              <a:t>شرائح باوربوينت</a:t>
            </a:r>
          </a:p>
          <a:p>
            <a:pPr marL="411480" indent="-411480" algn="justLow" rtl="1">
              <a:lnSpc>
                <a:spcPct val="150000"/>
              </a:lnSpc>
              <a:buFont typeface="Arial" pitchFamily="34" charset="0"/>
              <a:buChar char="•"/>
            </a:pPr>
            <a:r>
              <a:rPr lang="ar-IQ" sz="4000" b="1" dirty="0">
                <a:solidFill>
                  <a:schemeClr val="bg1"/>
                </a:solidFill>
              </a:rPr>
              <a:t>مقاطـــــــع فيديو</a:t>
            </a:r>
          </a:p>
          <a:p>
            <a:pPr marL="411480" indent="-411480" algn="justLow" rtl="1">
              <a:lnSpc>
                <a:spcPct val="150000"/>
              </a:lnSpc>
              <a:buFont typeface="Arial" pitchFamily="34" charset="0"/>
              <a:buChar char="•"/>
            </a:pPr>
            <a:r>
              <a:rPr lang="ar-IQ" sz="4000" b="1" dirty="0">
                <a:solidFill>
                  <a:schemeClr val="bg1"/>
                </a:solidFill>
              </a:rPr>
              <a:t>اختبارات قصيرة و مناقشة</a:t>
            </a:r>
          </a:p>
        </p:txBody>
      </p:sp>
      <p:sp>
        <p:nvSpPr>
          <p:cNvPr id="33" name="Title 1"/>
          <p:cNvSpPr txBox="1">
            <a:spLocks/>
          </p:cNvSpPr>
          <p:nvPr/>
        </p:nvSpPr>
        <p:spPr>
          <a:xfrm>
            <a:off x="6806278" y="942565"/>
            <a:ext cx="4709936" cy="1063962"/>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658368" indent="-493776" rtl="1">
              <a:buClr>
                <a:schemeClr val="tx1">
                  <a:shade val="95000"/>
                </a:schemeClr>
              </a:buClr>
            </a:pPr>
            <a:r>
              <a:rPr lang="ar-IQ" sz="4800" b="1" dirty="0">
                <a:ln w="10541" cmpd="sng">
                  <a:solidFill>
                    <a:schemeClr val="accent1">
                      <a:shade val="88000"/>
                      <a:satMod val="110000"/>
                    </a:schemeClr>
                  </a:solidFill>
                  <a:prstDash val="solid"/>
                </a:ln>
                <a:latin typeface="Traditional Arabic" panose="02020603050405020304" pitchFamily="18" charset="-78"/>
                <a:cs typeface="Traditional Arabic" panose="02020603050405020304" pitchFamily="18" charset="-78"/>
              </a:rPr>
              <a:t>طريقة تقديم المحتوى </a:t>
            </a:r>
            <a:endParaRPr lang="en-US" sz="4800" b="1" dirty="0">
              <a:ln w="10541" cmpd="sng">
                <a:solidFill>
                  <a:schemeClr val="accent1">
                    <a:shade val="88000"/>
                    <a:satMod val="110000"/>
                  </a:schemeClr>
                </a:solidFill>
                <a:prstDash val="solid"/>
              </a:ln>
              <a:latin typeface="Traditional Arabic" panose="02020603050405020304" pitchFamily="18" charset="-78"/>
              <a:cs typeface="Traditional Arabic" panose="02020603050405020304" pitchFamily="18"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additive="base">
                                        <p:cTn id="7" dur="500" fill="hold"/>
                                        <p:tgtEl>
                                          <p:spTgt spid="35"/>
                                        </p:tgtEl>
                                        <p:attrNameLst>
                                          <p:attrName>ppt_x</p:attrName>
                                        </p:attrNameLst>
                                      </p:cBhvr>
                                      <p:tavLst>
                                        <p:tav tm="0">
                                          <p:val>
                                            <p:strVal val="#ppt_x"/>
                                          </p:val>
                                        </p:tav>
                                        <p:tav tm="100000">
                                          <p:val>
                                            <p:strVal val="#ppt_x"/>
                                          </p:val>
                                        </p:tav>
                                      </p:tavLst>
                                    </p:anim>
                                    <p:anim calcmode="lin" valueType="num">
                                      <p:cBhvr additive="base">
                                        <p:cTn id="8" dur="500" fill="hold"/>
                                        <p:tgtEl>
                                          <p:spTgt spid="3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fill="hold"/>
                                        <p:tgtEl>
                                          <p:spTgt spid="29"/>
                                        </p:tgtEl>
                                        <p:attrNameLst>
                                          <p:attrName>ppt_x</p:attrName>
                                        </p:attrNameLst>
                                      </p:cBhvr>
                                      <p:tavLst>
                                        <p:tav tm="0">
                                          <p:val>
                                            <p:strVal val="#ppt_x"/>
                                          </p:val>
                                        </p:tav>
                                        <p:tav tm="100000">
                                          <p:val>
                                            <p:strVal val="#ppt_x"/>
                                          </p:val>
                                        </p:tav>
                                      </p:tavLst>
                                    </p:anim>
                                    <p:anim calcmode="lin" valueType="num">
                                      <p:cBhvr additive="base">
                                        <p:cTn id="12" dur="500" fill="hold"/>
                                        <p:tgtEl>
                                          <p:spTgt spid="29"/>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500" fill="hold"/>
                                        <p:tgtEl>
                                          <p:spTgt spid="19"/>
                                        </p:tgtEl>
                                        <p:attrNameLst>
                                          <p:attrName>ppt_x</p:attrName>
                                        </p:attrNameLst>
                                      </p:cBhvr>
                                      <p:tavLst>
                                        <p:tav tm="0">
                                          <p:val>
                                            <p:strVal val="#ppt_x"/>
                                          </p:val>
                                        </p:tav>
                                        <p:tav tm="100000">
                                          <p:val>
                                            <p:strVal val="#ppt_x"/>
                                          </p:val>
                                        </p:tav>
                                      </p:tavLst>
                                    </p:anim>
                                    <p:anim calcmode="lin" valueType="num">
                                      <p:cBhvr additive="base">
                                        <p:cTn id="16" dur="500" fill="hold"/>
                                        <p:tgtEl>
                                          <p:spTgt spid="19"/>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ppt_x"/>
                                          </p:val>
                                        </p:tav>
                                        <p:tav tm="100000">
                                          <p:val>
                                            <p:strVal val="#ppt_x"/>
                                          </p:val>
                                        </p:tav>
                                      </p:tavLst>
                                    </p:anim>
                                    <p:anim calcmode="lin" valueType="num">
                                      <p:cBhvr additive="base">
                                        <p:cTn id="20"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6"/>
                                        </p:tgtEl>
                                        <p:attrNameLst>
                                          <p:attrName>style.visibility</p:attrName>
                                        </p:attrNameLst>
                                      </p:cBhvr>
                                      <p:to>
                                        <p:strVal val="visible"/>
                                      </p:to>
                                    </p:set>
                                    <p:anim calcmode="lin" valueType="num">
                                      <p:cBhvr additive="base">
                                        <p:cTn id="25" dur="500" fill="hold"/>
                                        <p:tgtEl>
                                          <p:spTgt spid="36"/>
                                        </p:tgtEl>
                                        <p:attrNameLst>
                                          <p:attrName>ppt_x</p:attrName>
                                        </p:attrNameLst>
                                      </p:cBhvr>
                                      <p:tavLst>
                                        <p:tav tm="0">
                                          <p:val>
                                            <p:strVal val="#ppt_x"/>
                                          </p:val>
                                        </p:tav>
                                        <p:tav tm="100000">
                                          <p:val>
                                            <p:strVal val="#ppt_x"/>
                                          </p:val>
                                        </p:tav>
                                      </p:tavLst>
                                    </p:anim>
                                    <p:anim calcmode="lin" valueType="num">
                                      <p:cBhvr additive="base">
                                        <p:cTn id="26" dur="500" fill="hold"/>
                                        <p:tgtEl>
                                          <p:spTgt spid="36"/>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31"/>
                                        </p:tgtEl>
                                        <p:attrNameLst>
                                          <p:attrName>style.visibility</p:attrName>
                                        </p:attrNameLst>
                                      </p:cBhvr>
                                      <p:to>
                                        <p:strVal val="visible"/>
                                      </p:to>
                                    </p:set>
                                    <p:anim calcmode="lin" valueType="num">
                                      <p:cBhvr additive="base">
                                        <p:cTn id="29" dur="500" fill="hold"/>
                                        <p:tgtEl>
                                          <p:spTgt spid="31"/>
                                        </p:tgtEl>
                                        <p:attrNameLst>
                                          <p:attrName>ppt_x</p:attrName>
                                        </p:attrNameLst>
                                      </p:cBhvr>
                                      <p:tavLst>
                                        <p:tav tm="0">
                                          <p:val>
                                            <p:strVal val="#ppt_x"/>
                                          </p:val>
                                        </p:tav>
                                        <p:tav tm="100000">
                                          <p:val>
                                            <p:strVal val="#ppt_x"/>
                                          </p:val>
                                        </p:tav>
                                      </p:tavLst>
                                    </p:anim>
                                    <p:anim calcmode="lin" valueType="num">
                                      <p:cBhvr additive="base">
                                        <p:cTn id="30" dur="500" fill="hold"/>
                                        <p:tgtEl>
                                          <p:spTgt spid="3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cBhvr additive="base">
                                        <p:cTn id="33" dur="500" fill="hold"/>
                                        <p:tgtEl>
                                          <p:spTgt spid="16"/>
                                        </p:tgtEl>
                                        <p:attrNameLst>
                                          <p:attrName>ppt_x</p:attrName>
                                        </p:attrNameLst>
                                      </p:cBhvr>
                                      <p:tavLst>
                                        <p:tav tm="0">
                                          <p:val>
                                            <p:strVal val="#ppt_x"/>
                                          </p:val>
                                        </p:tav>
                                        <p:tav tm="100000">
                                          <p:val>
                                            <p:strVal val="#ppt_x"/>
                                          </p:val>
                                        </p:tav>
                                      </p:tavLst>
                                    </p:anim>
                                    <p:anim calcmode="lin" valueType="num">
                                      <p:cBhvr additive="base">
                                        <p:cTn id="34" dur="500" fill="hold"/>
                                        <p:tgtEl>
                                          <p:spTgt spid="16"/>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22"/>
                                        </p:tgtEl>
                                        <p:attrNameLst>
                                          <p:attrName>style.visibility</p:attrName>
                                        </p:attrNameLst>
                                      </p:cBhvr>
                                      <p:to>
                                        <p:strVal val="visible"/>
                                      </p:to>
                                    </p:set>
                                    <p:anim calcmode="lin" valueType="num">
                                      <p:cBhvr additive="base">
                                        <p:cTn id="37" dur="500" fill="hold"/>
                                        <p:tgtEl>
                                          <p:spTgt spid="22"/>
                                        </p:tgtEl>
                                        <p:attrNameLst>
                                          <p:attrName>ppt_x</p:attrName>
                                        </p:attrNameLst>
                                      </p:cBhvr>
                                      <p:tavLst>
                                        <p:tav tm="0">
                                          <p:val>
                                            <p:strVal val="#ppt_x"/>
                                          </p:val>
                                        </p:tav>
                                        <p:tav tm="100000">
                                          <p:val>
                                            <p:strVal val="#ppt_x"/>
                                          </p:val>
                                        </p:tav>
                                      </p:tavLst>
                                    </p:anim>
                                    <p:anim calcmode="lin" valueType="num">
                                      <p:cBhvr additive="base">
                                        <p:cTn id="38" dur="500" fill="hold"/>
                                        <p:tgtEl>
                                          <p:spTgt spid="22"/>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2"/>
                                        </p:tgtEl>
                                        <p:attrNameLst>
                                          <p:attrName>style.visibility</p:attrName>
                                        </p:attrNameLst>
                                      </p:cBhvr>
                                      <p:to>
                                        <p:strVal val="visible"/>
                                      </p:to>
                                    </p:set>
                                    <p:anim calcmode="lin" valueType="num">
                                      <p:cBhvr additive="base">
                                        <p:cTn id="41" dur="500" fill="hold"/>
                                        <p:tgtEl>
                                          <p:spTgt spid="32"/>
                                        </p:tgtEl>
                                        <p:attrNameLst>
                                          <p:attrName>ppt_x</p:attrName>
                                        </p:attrNameLst>
                                      </p:cBhvr>
                                      <p:tavLst>
                                        <p:tav tm="0">
                                          <p:val>
                                            <p:strVal val="#ppt_x"/>
                                          </p:val>
                                        </p:tav>
                                        <p:tav tm="100000">
                                          <p:val>
                                            <p:strVal val="#ppt_x"/>
                                          </p:val>
                                        </p:tav>
                                      </p:tavLst>
                                    </p:anim>
                                    <p:anim calcmode="lin" valueType="num">
                                      <p:cBhvr additive="base">
                                        <p:cTn id="42" dur="500" fill="hold"/>
                                        <p:tgtEl>
                                          <p:spTgt spid="32"/>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2"/>
                                        </p:tgtEl>
                                        <p:attrNameLst>
                                          <p:attrName>style.visibility</p:attrName>
                                        </p:attrNameLst>
                                      </p:cBhvr>
                                      <p:to>
                                        <p:strVal val="visible"/>
                                      </p:to>
                                    </p:set>
                                    <p:anim calcmode="lin" valueType="num">
                                      <p:cBhvr additive="base">
                                        <p:cTn id="45" dur="500" fill="hold"/>
                                        <p:tgtEl>
                                          <p:spTgt spid="2"/>
                                        </p:tgtEl>
                                        <p:attrNameLst>
                                          <p:attrName>ppt_x</p:attrName>
                                        </p:attrNameLst>
                                      </p:cBhvr>
                                      <p:tavLst>
                                        <p:tav tm="0">
                                          <p:val>
                                            <p:strVal val="#ppt_x"/>
                                          </p:val>
                                        </p:tav>
                                        <p:tav tm="100000">
                                          <p:val>
                                            <p:strVal val="#ppt_x"/>
                                          </p:val>
                                        </p:tav>
                                      </p:tavLst>
                                    </p:anim>
                                    <p:anim calcmode="lin" valueType="num">
                                      <p:cBhvr additive="base">
                                        <p:cTn id="4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1" grpId="0" animBg="1"/>
      <p:bldP spid="3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مجموعة 24"/>
          <p:cNvGrpSpPr/>
          <p:nvPr/>
        </p:nvGrpSpPr>
        <p:grpSpPr>
          <a:xfrm>
            <a:off x="9071776" y="190500"/>
            <a:ext cx="14503583" cy="9444383"/>
            <a:chOff x="9071776" y="116960"/>
            <a:chExt cx="14503583" cy="9444383"/>
          </a:xfrm>
        </p:grpSpPr>
        <p:grpSp>
          <p:nvGrpSpPr>
            <p:cNvPr id="35" name="مجموعة 34"/>
            <p:cNvGrpSpPr/>
            <p:nvPr/>
          </p:nvGrpSpPr>
          <p:grpSpPr>
            <a:xfrm>
              <a:off x="9071776" y="116960"/>
              <a:ext cx="14503583" cy="9444383"/>
              <a:chOff x="9071776" y="116960"/>
              <a:chExt cx="14503583" cy="9444383"/>
            </a:xfrm>
          </p:grpSpPr>
          <p:grpSp>
            <p:nvGrpSpPr>
              <p:cNvPr id="9" name="Group 9"/>
              <p:cNvGrpSpPr/>
              <p:nvPr/>
            </p:nvGrpSpPr>
            <p:grpSpPr>
              <a:xfrm rot="-1787783">
                <a:off x="9071776" y="116960"/>
                <a:ext cx="14503583" cy="7811799"/>
                <a:chOff x="0" y="0"/>
                <a:chExt cx="1296853" cy="698500"/>
              </a:xfrm>
            </p:grpSpPr>
            <p:sp>
              <p:nvSpPr>
                <p:cNvPr id="10" name="Freeform 10"/>
                <p:cNvSpPr/>
                <p:nvPr/>
              </p:nvSpPr>
              <p:spPr>
                <a:xfrm>
                  <a:off x="0" y="0"/>
                  <a:ext cx="1296853" cy="698500"/>
                </a:xfrm>
                <a:custGeom>
                  <a:avLst/>
                  <a:gdLst/>
                  <a:ahLst/>
                  <a:cxnLst/>
                  <a:rect l="l" t="t" r="r" b="b"/>
                  <a:pathLst>
                    <a:path w="1296853" h="698500">
                      <a:moveTo>
                        <a:pt x="1296853" y="349250"/>
                      </a:moveTo>
                      <a:lnTo>
                        <a:pt x="1093653" y="698500"/>
                      </a:lnTo>
                      <a:lnTo>
                        <a:pt x="203200" y="698500"/>
                      </a:lnTo>
                      <a:lnTo>
                        <a:pt x="0" y="349250"/>
                      </a:lnTo>
                      <a:lnTo>
                        <a:pt x="203200" y="0"/>
                      </a:lnTo>
                      <a:lnTo>
                        <a:pt x="1093653" y="0"/>
                      </a:lnTo>
                      <a:lnTo>
                        <a:pt x="1296853" y="349250"/>
                      </a:lnTo>
                      <a:close/>
                    </a:path>
                  </a:pathLst>
                </a:custGeom>
                <a:solidFill>
                  <a:srgbClr val="002060"/>
                </a:solidFill>
              </p:spPr>
            </p:sp>
            <p:sp>
              <p:nvSpPr>
                <p:cNvPr id="11" name="TextBox 11"/>
                <p:cNvSpPr txBox="1"/>
                <p:nvPr/>
              </p:nvSpPr>
              <p:spPr>
                <a:xfrm>
                  <a:off x="114300" y="-57150"/>
                  <a:ext cx="1068253" cy="755650"/>
                </a:xfrm>
                <a:prstGeom prst="rect">
                  <a:avLst/>
                </a:prstGeom>
              </p:spPr>
              <p:txBody>
                <a:bodyPr lIns="50800" tIns="50800" rIns="50800" bIns="50800" rtlCol="0" anchor="ctr"/>
                <a:lstStyle/>
                <a:p>
                  <a:pPr algn="ctr">
                    <a:lnSpc>
                      <a:spcPts val="2659"/>
                    </a:lnSpc>
                  </a:pPr>
                  <a:endParaRPr/>
                </a:p>
              </p:txBody>
            </p:sp>
          </p:grpSp>
          <p:grpSp>
            <p:nvGrpSpPr>
              <p:cNvPr id="34" name="مجموعة 33"/>
              <p:cNvGrpSpPr/>
              <p:nvPr/>
            </p:nvGrpSpPr>
            <p:grpSpPr>
              <a:xfrm>
                <a:off x="9592419" y="1152504"/>
                <a:ext cx="8743695" cy="8408839"/>
                <a:chOff x="9592419" y="1152504"/>
                <a:chExt cx="8743695" cy="8408839"/>
              </a:xfrm>
            </p:grpSpPr>
            <p:sp>
              <p:nvSpPr>
                <p:cNvPr id="12" name="Freeform 12"/>
                <p:cNvSpPr/>
                <p:nvPr/>
              </p:nvSpPr>
              <p:spPr>
                <a:xfrm rot="-1813147">
                  <a:off x="9592419" y="1526092"/>
                  <a:ext cx="8743695" cy="7661663"/>
                </a:xfrm>
                <a:custGeom>
                  <a:avLst/>
                  <a:gdLst/>
                  <a:ahLst/>
                  <a:cxnLst/>
                  <a:rect l="l" t="t" r="r" b="b"/>
                  <a:pathLst>
                    <a:path w="8743695" h="7661663">
                      <a:moveTo>
                        <a:pt x="0" y="0"/>
                      </a:moveTo>
                      <a:lnTo>
                        <a:pt x="8743695" y="0"/>
                      </a:lnTo>
                      <a:lnTo>
                        <a:pt x="8743695" y="7661662"/>
                      </a:lnTo>
                      <a:lnTo>
                        <a:pt x="0" y="7661662"/>
                      </a:lnTo>
                      <a:lnTo>
                        <a:pt x="0" y="0"/>
                      </a:lnTo>
                      <a:close/>
                    </a:path>
                  </a:pathLst>
                </a:custGeom>
                <a:blipFill>
                  <a:blip r:embed="rId2"/>
                  <a:stretch>
                    <a:fillRect/>
                  </a:stretch>
                </a:blipFill>
              </p:spPr>
            </p:sp>
            <p:grpSp>
              <p:nvGrpSpPr>
                <p:cNvPr id="13" name="Group 13"/>
                <p:cNvGrpSpPr/>
                <p:nvPr/>
              </p:nvGrpSpPr>
              <p:grpSpPr>
                <a:xfrm>
                  <a:off x="10363201" y="1152504"/>
                  <a:ext cx="7238998" cy="8408839"/>
                  <a:chOff x="-1223" y="0"/>
                  <a:chExt cx="699723" cy="812800"/>
                </a:xfrm>
              </p:grpSpPr>
              <p:sp>
                <p:nvSpPr>
                  <p:cNvPr id="14" name="Freeform 14"/>
                  <p:cNvSpPr/>
                  <p:nvPr/>
                </p:nvSpPr>
                <p:spPr>
                  <a:xfrm>
                    <a:off x="-1223" y="0"/>
                    <a:ext cx="698500" cy="812800"/>
                  </a:xfrm>
                  <a:custGeom>
                    <a:avLst/>
                    <a:gdLst/>
                    <a:ahLst/>
                    <a:cxnLst/>
                    <a:rect l="l" t="t" r="r" b="b"/>
                    <a:pathLst>
                      <a:path w="698500" h="812800">
                        <a:moveTo>
                          <a:pt x="349250" y="0"/>
                        </a:moveTo>
                        <a:lnTo>
                          <a:pt x="698500" y="203200"/>
                        </a:lnTo>
                        <a:lnTo>
                          <a:pt x="698500" y="609600"/>
                        </a:lnTo>
                        <a:lnTo>
                          <a:pt x="349250" y="812800"/>
                        </a:lnTo>
                        <a:lnTo>
                          <a:pt x="0" y="609600"/>
                        </a:lnTo>
                        <a:lnTo>
                          <a:pt x="0" y="203200"/>
                        </a:lnTo>
                        <a:lnTo>
                          <a:pt x="349250" y="0"/>
                        </a:lnTo>
                        <a:close/>
                      </a:path>
                    </a:pathLst>
                  </a:custGeom>
                  <a:solidFill>
                    <a:srgbClr val="FFC000"/>
                  </a:solidFill>
                </p:spPr>
              </p:sp>
              <p:sp>
                <p:nvSpPr>
                  <p:cNvPr id="15" name="TextBox 15"/>
                  <p:cNvSpPr txBox="1"/>
                  <p:nvPr/>
                </p:nvSpPr>
                <p:spPr>
                  <a:xfrm>
                    <a:off x="0" y="82550"/>
                    <a:ext cx="698500" cy="590550"/>
                  </a:xfrm>
                  <a:prstGeom prst="rect">
                    <a:avLst/>
                  </a:prstGeom>
                </p:spPr>
                <p:txBody>
                  <a:bodyPr lIns="50800" tIns="50800" rIns="50800" bIns="50800" rtlCol="0" anchor="ctr"/>
                  <a:lstStyle/>
                  <a:p>
                    <a:pPr algn="ctr">
                      <a:lnSpc>
                        <a:spcPts val="2659"/>
                      </a:lnSpc>
                    </a:pPr>
                    <a:endParaRPr/>
                  </a:p>
                </p:txBody>
              </p:sp>
            </p:grpSp>
          </p:grpSp>
        </p:grpSp>
        <p:sp>
          <p:nvSpPr>
            <p:cNvPr id="29" name="مستطيل 28"/>
            <p:cNvSpPr/>
            <p:nvPr/>
          </p:nvSpPr>
          <p:spPr>
            <a:xfrm>
              <a:off x="11727943" y="2559571"/>
              <a:ext cx="4357113" cy="701040"/>
            </a:xfrm>
            <a:prstGeom prst="rect">
              <a:avLst/>
            </a:prstGeom>
            <a:solidFill>
              <a:srgbClr val="002060"/>
            </a:solidFill>
            <a:ln>
              <a:solidFill>
                <a:srgbClr val="FFC0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shade val="50000"/>
              </a:schemeClr>
            </a:lnRef>
            <a:fillRef idx="1">
              <a:schemeClr val="accent2"/>
            </a:fillRef>
            <a:effectRef idx="0">
              <a:schemeClr val="accent2"/>
            </a:effectRef>
            <a:fontRef idx="minor">
              <a:schemeClr val="lt1"/>
            </a:fontRef>
          </p:style>
          <p:txBody>
            <a:bodyPr lIns="109728" tIns="54864" rIns="109728" bIns="54864" rtlCol="1" anchor="ctr"/>
            <a:lstStyle/>
            <a:p>
              <a:pPr algn="ctr"/>
              <a:r>
                <a:rPr lang="ar-IQ" sz="4000" b="1" dirty="0">
                  <a:solidFill>
                    <a:schemeClr val="bg1"/>
                  </a:solidFill>
                </a:rPr>
                <a:t>الهدف العام </a:t>
              </a:r>
            </a:p>
          </p:txBody>
        </p:sp>
        <p:sp>
          <p:nvSpPr>
            <p:cNvPr id="30" name="مستطيل 29"/>
            <p:cNvSpPr/>
            <p:nvPr/>
          </p:nvSpPr>
          <p:spPr>
            <a:xfrm>
              <a:off x="10889742" y="3320639"/>
              <a:ext cx="6019800" cy="2748253"/>
            </a:xfrm>
            <a:prstGeom prst="rect">
              <a:avLst/>
            </a:prstGeom>
          </p:spPr>
          <p:txBody>
            <a:bodyPr wrap="square">
              <a:spAutoFit/>
            </a:bodyPr>
            <a:lstStyle/>
            <a:p>
              <a:pPr marL="571500" indent="-571500" algn="ctr" rtl="1">
                <a:lnSpc>
                  <a:spcPct val="150000"/>
                </a:lnSpc>
                <a:buFont typeface="Arial" pitchFamily="34" charset="0"/>
                <a:buChar char="•"/>
              </a:pPr>
              <a:r>
                <a:rPr lang="ar-IQ" sz="4000" b="1" dirty="0"/>
                <a:t>اكساب الطلبة معرفة ماهي العمليات العقلية المتعلقة بالفعل الحركي الكامن </a:t>
              </a:r>
            </a:p>
          </p:txBody>
        </p:sp>
      </p:grpSp>
      <p:grpSp>
        <p:nvGrpSpPr>
          <p:cNvPr id="26" name="مجموعة 25"/>
          <p:cNvGrpSpPr/>
          <p:nvPr/>
        </p:nvGrpSpPr>
        <p:grpSpPr>
          <a:xfrm>
            <a:off x="-5216911" y="99185"/>
            <a:ext cx="14503583" cy="9338355"/>
            <a:chOff x="-5216911" y="99185"/>
            <a:chExt cx="14503583" cy="9338355"/>
          </a:xfrm>
        </p:grpSpPr>
        <p:grpSp>
          <p:nvGrpSpPr>
            <p:cNvPr id="2" name="Group 2"/>
            <p:cNvGrpSpPr/>
            <p:nvPr/>
          </p:nvGrpSpPr>
          <p:grpSpPr>
            <a:xfrm rot="-8998130">
              <a:off x="-5216911" y="99185"/>
              <a:ext cx="14503583" cy="7811799"/>
              <a:chOff x="0" y="0"/>
              <a:chExt cx="1296853" cy="698500"/>
            </a:xfrm>
          </p:grpSpPr>
          <p:sp>
            <p:nvSpPr>
              <p:cNvPr id="3" name="Freeform 3"/>
              <p:cNvSpPr/>
              <p:nvPr/>
            </p:nvSpPr>
            <p:spPr>
              <a:xfrm>
                <a:off x="0" y="0"/>
                <a:ext cx="1296853" cy="698500"/>
              </a:xfrm>
              <a:custGeom>
                <a:avLst/>
                <a:gdLst/>
                <a:ahLst/>
                <a:cxnLst/>
                <a:rect l="l" t="t" r="r" b="b"/>
                <a:pathLst>
                  <a:path w="1296853" h="698500">
                    <a:moveTo>
                      <a:pt x="1296853" y="349250"/>
                    </a:moveTo>
                    <a:lnTo>
                      <a:pt x="1093653" y="698500"/>
                    </a:lnTo>
                    <a:lnTo>
                      <a:pt x="203200" y="698500"/>
                    </a:lnTo>
                    <a:lnTo>
                      <a:pt x="0" y="349250"/>
                    </a:lnTo>
                    <a:lnTo>
                      <a:pt x="203200" y="0"/>
                    </a:lnTo>
                    <a:lnTo>
                      <a:pt x="1093653" y="0"/>
                    </a:lnTo>
                    <a:lnTo>
                      <a:pt x="1296853" y="349250"/>
                    </a:lnTo>
                    <a:close/>
                  </a:path>
                </a:pathLst>
              </a:custGeom>
              <a:solidFill>
                <a:srgbClr val="002060"/>
              </a:solidFill>
            </p:spPr>
          </p:sp>
          <p:sp>
            <p:nvSpPr>
              <p:cNvPr id="4" name="TextBox 4"/>
              <p:cNvSpPr txBox="1"/>
              <p:nvPr/>
            </p:nvSpPr>
            <p:spPr>
              <a:xfrm>
                <a:off x="114300" y="-57150"/>
                <a:ext cx="1068253" cy="755650"/>
              </a:xfrm>
              <a:prstGeom prst="rect">
                <a:avLst/>
              </a:prstGeom>
            </p:spPr>
            <p:txBody>
              <a:bodyPr lIns="50800" tIns="50800" rIns="50800" bIns="50800" rtlCol="0" anchor="ctr"/>
              <a:lstStyle/>
              <a:p>
                <a:pPr algn="ctr">
                  <a:lnSpc>
                    <a:spcPts val="2659"/>
                  </a:lnSpc>
                </a:pPr>
                <a:endParaRPr/>
              </a:p>
            </p:txBody>
          </p:sp>
        </p:grpSp>
        <p:grpSp>
          <p:nvGrpSpPr>
            <p:cNvPr id="36" name="مجموعة 35"/>
            <p:cNvGrpSpPr/>
            <p:nvPr/>
          </p:nvGrpSpPr>
          <p:grpSpPr>
            <a:xfrm>
              <a:off x="9299" y="1028701"/>
              <a:ext cx="8743695" cy="8408839"/>
              <a:chOff x="9299" y="1028701"/>
              <a:chExt cx="8743695" cy="8408839"/>
            </a:xfrm>
          </p:grpSpPr>
          <p:sp>
            <p:nvSpPr>
              <p:cNvPr id="5" name="Freeform 5"/>
              <p:cNvSpPr/>
              <p:nvPr/>
            </p:nvSpPr>
            <p:spPr>
              <a:xfrm rot="-1813147">
                <a:off x="9299" y="1526092"/>
                <a:ext cx="8743695" cy="7661663"/>
              </a:xfrm>
              <a:custGeom>
                <a:avLst/>
                <a:gdLst/>
                <a:ahLst/>
                <a:cxnLst/>
                <a:rect l="l" t="t" r="r" b="b"/>
                <a:pathLst>
                  <a:path w="8743695" h="7661663">
                    <a:moveTo>
                      <a:pt x="0" y="0"/>
                    </a:moveTo>
                    <a:lnTo>
                      <a:pt x="8743695" y="0"/>
                    </a:lnTo>
                    <a:lnTo>
                      <a:pt x="8743695" y="7661662"/>
                    </a:lnTo>
                    <a:lnTo>
                      <a:pt x="0" y="7661662"/>
                    </a:lnTo>
                    <a:lnTo>
                      <a:pt x="0" y="0"/>
                    </a:lnTo>
                    <a:close/>
                  </a:path>
                </a:pathLst>
              </a:custGeom>
              <a:blipFill>
                <a:blip r:embed="rId2"/>
                <a:stretch>
                  <a:fillRect/>
                </a:stretch>
              </a:blipFill>
            </p:spPr>
          </p:sp>
          <p:grpSp>
            <p:nvGrpSpPr>
              <p:cNvPr id="6" name="Group 6"/>
              <p:cNvGrpSpPr/>
              <p:nvPr/>
            </p:nvGrpSpPr>
            <p:grpSpPr>
              <a:xfrm>
                <a:off x="152397" y="1028701"/>
                <a:ext cx="7953637" cy="8408839"/>
                <a:chOff x="-37021" y="58924"/>
                <a:chExt cx="768800" cy="812800"/>
              </a:xfrm>
            </p:grpSpPr>
            <p:sp>
              <p:nvSpPr>
                <p:cNvPr id="7" name="Freeform 7"/>
                <p:cNvSpPr/>
                <p:nvPr/>
              </p:nvSpPr>
              <p:spPr>
                <a:xfrm>
                  <a:off x="-37021" y="58924"/>
                  <a:ext cx="768800" cy="812800"/>
                </a:xfrm>
                <a:custGeom>
                  <a:avLst/>
                  <a:gdLst/>
                  <a:ahLst/>
                  <a:cxnLst/>
                  <a:rect l="l" t="t" r="r" b="b"/>
                  <a:pathLst>
                    <a:path w="698500" h="812800">
                      <a:moveTo>
                        <a:pt x="349250" y="0"/>
                      </a:moveTo>
                      <a:lnTo>
                        <a:pt x="698500" y="203200"/>
                      </a:lnTo>
                      <a:lnTo>
                        <a:pt x="698500" y="609600"/>
                      </a:lnTo>
                      <a:lnTo>
                        <a:pt x="349250" y="812800"/>
                      </a:lnTo>
                      <a:lnTo>
                        <a:pt x="0" y="609600"/>
                      </a:lnTo>
                      <a:lnTo>
                        <a:pt x="0" y="203200"/>
                      </a:lnTo>
                      <a:lnTo>
                        <a:pt x="349250" y="0"/>
                      </a:lnTo>
                      <a:close/>
                    </a:path>
                  </a:pathLst>
                </a:custGeom>
                <a:solidFill>
                  <a:srgbClr val="FFC000"/>
                </a:solidFill>
              </p:spPr>
            </p:sp>
            <p:sp>
              <p:nvSpPr>
                <p:cNvPr id="8" name="TextBox 8"/>
                <p:cNvSpPr txBox="1"/>
                <p:nvPr/>
              </p:nvSpPr>
              <p:spPr>
                <a:xfrm>
                  <a:off x="0" y="82550"/>
                  <a:ext cx="698500" cy="590550"/>
                </a:xfrm>
                <a:prstGeom prst="rect">
                  <a:avLst/>
                </a:prstGeom>
              </p:spPr>
              <p:txBody>
                <a:bodyPr lIns="50800" tIns="50800" rIns="50800" bIns="50800" rtlCol="0" anchor="ctr"/>
                <a:lstStyle/>
                <a:p>
                  <a:pPr algn="ctr">
                    <a:lnSpc>
                      <a:spcPts val="2659"/>
                    </a:lnSpc>
                  </a:pPr>
                  <a:endParaRPr/>
                </a:p>
              </p:txBody>
            </p:sp>
          </p:grpSp>
        </p:grpSp>
        <p:sp>
          <p:nvSpPr>
            <p:cNvPr id="18" name="TextBox 18"/>
            <p:cNvSpPr txBox="1"/>
            <p:nvPr/>
          </p:nvSpPr>
          <p:spPr>
            <a:xfrm>
              <a:off x="3599524" y="1769770"/>
              <a:ext cx="1563244" cy="1321651"/>
            </a:xfrm>
            <a:prstGeom prst="rect">
              <a:avLst/>
            </a:prstGeom>
          </p:spPr>
          <p:txBody>
            <a:bodyPr lIns="50800" tIns="50800" rIns="50800" bIns="50800" rtlCol="0" anchor="ctr"/>
            <a:lstStyle/>
            <a:p>
              <a:pPr algn="ctr">
                <a:lnSpc>
                  <a:spcPts val="2659"/>
                </a:lnSpc>
              </a:pPr>
              <a:endParaRPr/>
            </a:p>
          </p:txBody>
        </p:sp>
        <p:sp>
          <p:nvSpPr>
            <p:cNvPr id="31" name="مستطيل 30"/>
            <p:cNvSpPr/>
            <p:nvPr/>
          </p:nvSpPr>
          <p:spPr>
            <a:xfrm>
              <a:off x="1936241" y="2209051"/>
              <a:ext cx="4357113" cy="701040"/>
            </a:xfrm>
            <a:prstGeom prst="rect">
              <a:avLst/>
            </a:prstGeom>
            <a:solidFill>
              <a:srgbClr val="002060"/>
            </a:solidFill>
            <a:ln>
              <a:solidFill>
                <a:srgbClr val="FFC0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shade val="50000"/>
              </a:schemeClr>
            </a:lnRef>
            <a:fillRef idx="1">
              <a:schemeClr val="accent2"/>
            </a:fillRef>
            <a:effectRef idx="0">
              <a:schemeClr val="accent2"/>
            </a:effectRef>
            <a:fontRef idx="minor">
              <a:schemeClr val="lt1"/>
            </a:fontRef>
          </p:style>
          <p:txBody>
            <a:bodyPr lIns="109728" tIns="54864" rIns="109728" bIns="54864" rtlCol="1" anchor="ctr"/>
            <a:lstStyle/>
            <a:p>
              <a:pPr algn="ctr"/>
              <a:r>
                <a:rPr lang="ar-IQ" sz="4000" b="1" dirty="0">
                  <a:solidFill>
                    <a:schemeClr val="bg1"/>
                  </a:solidFill>
                </a:rPr>
                <a:t>الاهداف السلوكية </a:t>
              </a:r>
            </a:p>
          </p:txBody>
        </p:sp>
        <p:sp>
          <p:nvSpPr>
            <p:cNvPr id="32" name="مستطيل 31"/>
            <p:cNvSpPr/>
            <p:nvPr/>
          </p:nvSpPr>
          <p:spPr>
            <a:xfrm>
              <a:off x="304794" y="3076141"/>
              <a:ext cx="7772406" cy="2123658"/>
            </a:xfrm>
            <a:prstGeom prst="rect">
              <a:avLst/>
            </a:prstGeom>
          </p:spPr>
          <p:txBody>
            <a:bodyPr wrap="square">
              <a:spAutoFit/>
            </a:bodyPr>
            <a:lstStyle/>
            <a:p>
              <a:pPr marL="168275" indent="-168275" algn="justLow" rtl="1">
                <a:buFont typeface="Arial" pitchFamily="34" charset="0"/>
                <a:buChar char="•"/>
              </a:pPr>
              <a:r>
                <a:rPr lang="ar-IQ" sz="4400" b="1" dirty="0"/>
                <a:t> ان يعرف  الطالب ما هو مفهوم العمليات العقلية المتعلقة بالفعل الحركي الكامن</a:t>
              </a:r>
            </a:p>
            <a:p>
              <a:pPr marL="168275" indent="-168275" algn="justLow" rtl="1">
                <a:buFont typeface="Arial" pitchFamily="34" charset="0"/>
                <a:buChar char="•"/>
              </a:pPr>
              <a:r>
                <a:rPr lang="ar-IQ" sz="4400" b="1" dirty="0"/>
                <a:t>ان يفهم الطالب ماهي شروط الادراك</a:t>
              </a:r>
            </a:p>
          </p:txBody>
        </p:sp>
      </p:grpSp>
      <p:sp>
        <p:nvSpPr>
          <p:cNvPr id="46" name="Title 1"/>
          <p:cNvSpPr txBox="1">
            <a:spLocks/>
          </p:cNvSpPr>
          <p:nvPr/>
        </p:nvSpPr>
        <p:spPr>
          <a:xfrm>
            <a:off x="5791200" y="434743"/>
            <a:ext cx="6170390" cy="1063962"/>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658368" indent="-493776" rtl="1">
              <a:buClr>
                <a:schemeClr val="tx1">
                  <a:shade val="95000"/>
                </a:schemeClr>
              </a:buClr>
            </a:pPr>
            <a:r>
              <a:rPr lang="ar-IQ" sz="8800" b="1" dirty="0">
                <a:ln w="10541" cmpd="sng">
                  <a:solidFill>
                    <a:schemeClr val="accent1">
                      <a:shade val="88000"/>
                      <a:satMod val="110000"/>
                    </a:schemeClr>
                  </a:solidFill>
                  <a:prstDash val="solid"/>
                </a:ln>
                <a:solidFill>
                  <a:srgbClr val="FF0000"/>
                </a:solidFill>
                <a:latin typeface="Traditional Arabic" panose="02020603050405020304" pitchFamily="18" charset="-78"/>
                <a:cs typeface="Traditional Arabic" panose="02020603050405020304" pitchFamily="18" charset="-78"/>
              </a:rPr>
              <a:t>اهداف المحاضرة :</a:t>
            </a:r>
            <a:endParaRPr lang="en-US" sz="8800" b="1" dirty="0">
              <a:ln w="10541" cmpd="sng">
                <a:solidFill>
                  <a:schemeClr val="accent1">
                    <a:shade val="88000"/>
                    <a:satMod val="110000"/>
                  </a:schemeClr>
                </a:solidFill>
                <a:prstDash val="solid"/>
              </a:ln>
              <a:solidFill>
                <a:srgbClr val="FF0000"/>
              </a:solidFill>
              <a:latin typeface="Traditional Arabic" panose="02020603050405020304" pitchFamily="18" charset="-78"/>
              <a:cs typeface="Traditional Arabic" panose="02020603050405020304" pitchFamily="18" charset="-78"/>
            </a:endParaRPr>
          </a:p>
        </p:txBody>
      </p:sp>
    </p:spTree>
    <p:extLst>
      <p:ext uri="{BB962C8B-B14F-4D97-AF65-F5344CB8AC3E}">
        <p14:creationId xmlns:p14="http://schemas.microsoft.com/office/powerpoint/2010/main" val="1746610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ppt_x"/>
                                          </p:val>
                                        </p:tav>
                                        <p:tav tm="100000">
                                          <p:val>
                                            <p:strVal val="#ppt_x"/>
                                          </p:val>
                                        </p:tav>
                                      </p:tavLst>
                                    </p:anim>
                                    <p:anim calcmode="lin" valueType="num">
                                      <p:cBhvr additive="base">
                                        <p:cTn id="8"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6"/>
                                        </p:tgtEl>
                                        <p:attrNameLst>
                                          <p:attrName>style.visibility</p:attrName>
                                        </p:attrNameLst>
                                      </p:cBhvr>
                                      <p:to>
                                        <p:strVal val="visible"/>
                                      </p:to>
                                    </p:set>
                                    <p:anim calcmode="lin" valueType="num">
                                      <p:cBhvr additive="base">
                                        <p:cTn id="13" dur="500" fill="hold"/>
                                        <p:tgtEl>
                                          <p:spTgt spid="26"/>
                                        </p:tgtEl>
                                        <p:attrNameLst>
                                          <p:attrName>ppt_x</p:attrName>
                                        </p:attrNameLst>
                                      </p:cBhvr>
                                      <p:tavLst>
                                        <p:tav tm="0">
                                          <p:val>
                                            <p:strVal val="#ppt_x"/>
                                          </p:val>
                                        </p:tav>
                                        <p:tav tm="100000">
                                          <p:val>
                                            <p:strVal val="#ppt_x"/>
                                          </p:val>
                                        </p:tav>
                                      </p:tavLst>
                                    </p:anim>
                                    <p:anim calcmode="lin" valueType="num">
                                      <p:cBhvr additive="base">
                                        <p:cTn id="14"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1787783">
            <a:off x="7090545" y="6698306"/>
            <a:ext cx="10291886" cy="7410406"/>
            <a:chOff x="0" y="0"/>
            <a:chExt cx="1296853" cy="698500"/>
          </a:xfrm>
        </p:grpSpPr>
        <p:sp>
          <p:nvSpPr>
            <p:cNvPr id="3" name="Freeform 3"/>
            <p:cNvSpPr/>
            <p:nvPr/>
          </p:nvSpPr>
          <p:spPr>
            <a:xfrm>
              <a:off x="0" y="0"/>
              <a:ext cx="1296853" cy="698500"/>
            </a:xfrm>
            <a:custGeom>
              <a:avLst/>
              <a:gdLst/>
              <a:ahLst/>
              <a:cxnLst/>
              <a:rect l="l" t="t" r="r" b="b"/>
              <a:pathLst>
                <a:path w="1296853" h="698500">
                  <a:moveTo>
                    <a:pt x="1296853" y="349250"/>
                  </a:moveTo>
                  <a:lnTo>
                    <a:pt x="1093653" y="698500"/>
                  </a:lnTo>
                  <a:lnTo>
                    <a:pt x="203200" y="698500"/>
                  </a:lnTo>
                  <a:lnTo>
                    <a:pt x="0" y="349250"/>
                  </a:lnTo>
                  <a:lnTo>
                    <a:pt x="203200" y="0"/>
                  </a:lnTo>
                  <a:lnTo>
                    <a:pt x="1093653" y="0"/>
                  </a:lnTo>
                  <a:lnTo>
                    <a:pt x="1296853" y="349250"/>
                  </a:lnTo>
                  <a:close/>
                </a:path>
              </a:pathLst>
            </a:custGeom>
            <a:solidFill>
              <a:srgbClr val="FFA916"/>
            </a:solidFill>
          </p:spPr>
        </p:sp>
        <p:sp>
          <p:nvSpPr>
            <p:cNvPr id="4" name="TextBox 4"/>
            <p:cNvSpPr txBox="1"/>
            <p:nvPr/>
          </p:nvSpPr>
          <p:spPr>
            <a:xfrm>
              <a:off x="114300" y="-57150"/>
              <a:ext cx="1068253" cy="755650"/>
            </a:xfrm>
            <a:prstGeom prst="rect">
              <a:avLst/>
            </a:prstGeom>
          </p:spPr>
          <p:txBody>
            <a:bodyPr lIns="50800" tIns="50800" rIns="50800" bIns="50800" rtlCol="0" anchor="ctr"/>
            <a:lstStyle/>
            <a:p>
              <a:pPr algn="ctr">
                <a:lnSpc>
                  <a:spcPts val="2659"/>
                </a:lnSpc>
              </a:pPr>
              <a:endParaRPr/>
            </a:p>
          </p:txBody>
        </p:sp>
      </p:grpSp>
      <p:sp>
        <p:nvSpPr>
          <p:cNvPr id="5" name="Freeform 5"/>
          <p:cNvSpPr/>
          <p:nvPr/>
        </p:nvSpPr>
        <p:spPr>
          <a:xfrm rot="-1775767" flipV="1">
            <a:off x="7864699" y="9517084"/>
            <a:ext cx="4968491" cy="236003"/>
          </a:xfrm>
          <a:custGeom>
            <a:avLst/>
            <a:gdLst/>
            <a:ahLst/>
            <a:cxnLst/>
            <a:rect l="l" t="t" r="r" b="b"/>
            <a:pathLst>
              <a:path w="4968491" h="236003">
                <a:moveTo>
                  <a:pt x="0" y="236003"/>
                </a:moveTo>
                <a:lnTo>
                  <a:pt x="4968491" y="236003"/>
                </a:lnTo>
                <a:lnTo>
                  <a:pt x="4968491" y="0"/>
                </a:lnTo>
                <a:lnTo>
                  <a:pt x="0" y="0"/>
                </a:lnTo>
                <a:lnTo>
                  <a:pt x="0" y="236003"/>
                </a:lnTo>
                <a:close/>
              </a:path>
            </a:pathLst>
          </a:custGeom>
          <a:blipFill>
            <a:blip r:embed="rId2">
              <a:alphaModFix amt="80000"/>
            </a:blip>
            <a:stretch>
              <a:fillRect/>
            </a:stretch>
          </a:blipFill>
        </p:spPr>
      </p:sp>
      <p:grpSp>
        <p:nvGrpSpPr>
          <p:cNvPr id="6" name="Group 6"/>
          <p:cNvGrpSpPr/>
          <p:nvPr/>
        </p:nvGrpSpPr>
        <p:grpSpPr>
          <a:xfrm rot="-1787783">
            <a:off x="8132417" y="8814460"/>
            <a:ext cx="8260981" cy="3065584"/>
            <a:chOff x="0" y="0"/>
            <a:chExt cx="3083192" cy="698500"/>
          </a:xfrm>
        </p:grpSpPr>
        <p:sp>
          <p:nvSpPr>
            <p:cNvPr id="7" name="Freeform 7"/>
            <p:cNvSpPr/>
            <p:nvPr/>
          </p:nvSpPr>
          <p:spPr>
            <a:xfrm>
              <a:off x="0" y="0"/>
              <a:ext cx="3083192" cy="698500"/>
            </a:xfrm>
            <a:custGeom>
              <a:avLst/>
              <a:gdLst/>
              <a:ahLst/>
              <a:cxnLst/>
              <a:rect l="l" t="t" r="r" b="b"/>
              <a:pathLst>
                <a:path w="3083192" h="698500">
                  <a:moveTo>
                    <a:pt x="3083192" y="349250"/>
                  </a:moveTo>
                  <a:lnTo>
                    <a:pt x="2879992" y="698500"/>
                  </a:lnTo>
                  <a:lnTo>
                    <a:pt x="203200" y="698500"/>
                  </a:lnTo>
                  <a:lnTo>
                    <a:pt x="0" y="349250"/>
                  </a:lnTo>
                  <a:lnTo>
                    <a:pt x="203200" y="0"/>
                  </a:lnTo>
                  <a:lnTo>
                    <a:pt x="2879992" y="0"/>
                  </a:lnTo>
                  <a:lnTo>
                    <a:pt x="3083192" y="349250"/>
                  </a:lnTo>
                  <a:close/>
                </a:path>
              </a:pathLst>
            </a:custGeom>
            <a:solidFill>
              <a:srgbClr val="024A59"/>
            </a:solidFill>
          </p:spPr>
        </p:sp>
        <p:sp>
          <p:nvSpPr>
            <p:cNvPr id="8" name="TextBox 8"/>
            <p:cNvSpPr txBox="1"/>
            <p:nvPr/>
          </p:nvSpPr>
          <p:spPr>
            <a:xfrm>
              <a:off x="114300" y="-57150"/>
              <a:ext cx="2854592" cy="755650"/>
            </a:xfrm>
            <a:prstGeom prst="rect">
              <a:avLst/>
            </a:prstGeom>
          </p:spPr>
          <p:txBody>
            <a:bodyPr lIns="50800" tIns="50800" rIns="50800" bIns="50800" rtlCol="0" anchor="ctr"/>
            <a:lstStyle/>
            <a:p>
              <a:pPr algn="ctr">
                <a:lnSpc>
                  <a:spcPts val="2659"/>
                </a:lnSpc>
              </a:pPr>
              <a:endParaRPr/>
            </a:p>
          </p:txBody>
        </p:sp>
      </p:grpSp>
      <p:grpSp>
        <p:nvGrpSpPr>
          <p:cNvPr id="9" name="Group 9"/>
          <p:cNvGrpSpPr/>
          <p:nvPr/>
        </p:nvGrpSpPr>
        <p:grpSpPr>
          <a:xfrm rot="-1787783">
            <a:off x="10746209" y="-1242066"/>
            <a:ext cx="11228500" cy="7410406"/>
            <a:chOff x="0" y="0"/>
            <a:chExt cx="1296853" cy="698500"/>
          </a:xfrm>
        </p:grpSpPr>
        <p:sp>
          <p:nvSpPr>
            <p:cNvPr id="10" name="Freeform 10"/>
            <p:cNvSpPr/>
            <p:nvPr/>
          </p:nvSpPr>
          <p:spPr>
            <a:xfrm>
              <a:off x="0" y="0"/>
              <a:ext cx="1296853" cy="698500"/>
            </a:xfrm>
            <a:custGeom>
              <a:avLst/>
              <a:gdLst/>
              <a:ahLst/>
              <a:cxnLst/>
              <a:rect l="l" t="t" r="r" b="b"/>
              <a:pathLst>
                <a:path w="1296853" h="698500">
                  <a:moveTo>
                    <a:pt x="1296853" y="349250"/>
                  </a:moveTo>
                  <a:lnTo>
                    <a:pt x="1093653" y="698500"/>
                  </a:lnTo>
                  <a:lnTo>
                    <a:pt x="203200" y="698500"/>
                  </a:lnTo>
                  <a:lnTo>
                    <a:pt x="0" y="349250"/>
                  </a:lnTo>
                  <a:lnTo>
                    <a:pt x="203200" y="0"/>
                  </a:lnTo>
                  <a:lnTo>
                    <a:pt x="1093653" y="0"/>
                  </a:lnTo>
                  <a:lnTo>
                    <a:pt x="1296853" y="349250"/>
                  </a:lnTo>
                  <a:close/>
                </a:path>
              </a:pathLst>
            </a:custGeom>
            <a:solidFill>
              <a:srgbClr val="024A59"/>
            </a:solidFill>
          </p:spPr>
        </p:sp>
        <p:sp>
          <p:nvSpPr>
            <p:cNvPr id="11" name="TextBox 11"/>
            <p:cNvSpPr txBox="1"/>
            <p:nvPr/>
          </p:nvSpPr>
          <p:spPr>
            <a:xfrm>
              <a:off x="114300" y="-57150"/>
              <a:ext cx="1068253" cy="755650"/>
            </a:xfrm>
            <a:prstGeom prst="rect">
              <a:avLst/>
            </a:prstGeom>
          </p:spPr>
          <p:txBody>
            <a:bodyPr lIns="50800" tIns="50800" rIns="50800" bIns="50800" rtlCol="0" anchor="ctr"/>
            <a:lstStyle/>
            <a:p>
              <a:pPr algn="ctr">
                <a:lnSpc>
                  <a:spcPts val="2659"/>
                </a:lnSpc>
              </a:pPr>
              <a:endParaRPr/>
            </a:p>
          </p:txBody>
        </p:sp>
      </p:grpSp>
      <p:grpSp>
        <p:nvGrpSpPr>
          <p:cNvPr id="12" name="Group 12"/>
          <p:cNvGrpSpPr/>
          <p:nvPr/>
        </p:nvGrpSpPr>
        <p:grpSpPr>
          <a:xfrm rot="-1787783">
            <a:off x="9799248" y="-95936"/>
            <a:ext cx="11836706" cy="7811799"/>
            <a:chOff x="0" y="0"/>
            <a:chExt cx="1296853" cy="698500"/>
          </a:xfrm>
        </p:grpSpPr>
        <p:sp>
          <p:nvSpPr>
            <p:cNvPr id="13" name="Freeform 13"/>
            <p:cNvSpPr/>
            <p:nvPr/>
          </p:nvSpPr>
          <p:spPr>
            <a:xfrm>
              <a:off x="0" y="0"/>
              <a:ext cx="1296853" cy="698500"/>
            </a:xfrm>
            <a:custGeom>
              <a:avLst/>
              <a:gdLst/>
              <a:ahLst/>
              <a:cxnLst/>
              <a:rect l="l" t="t" r="r" b="b"/>
              <a:pathLst>
                <a:path w="1296853" h="698500">
                  <a:moveTo>
                    <a:pt x="1296853" y="349250"/>
                  </a:moveTo>
                  <a:lnTo>
                    <a:pt x="1093653" y="698500"/>
                  </a:lnTo>
                  <a:lnTo>
                    <a:pt x="203200" y="698500"/>
                  </a:lnTo>
                  <a:lnTo>
                    <a:pt x="0" y="349250"/>
                  </a:lnTo>
                  <a:lnTo>
                    <a:pt x="203200" y="0"/>
                  </a:lnTo>
                  <a:lnTo>
                    <a:pt x="1093653" y="0"/>
                  </a:lnTo>
                  <a:lnTo>
                    <a:pt x="1296853" y="349250"/>
                  </a:lnTo>
                  <a:close/>
                </a:path>
              </a:pathLst>
            </a:custGeom>
            <a:solidFill>
              <a:srgbClr val="FFA916"/>
            </a:solidFill>
          </p:spPr>
        </p:sp>
        <p:sp>
          <p:nvSpPr>
            <p:cNvPr id="14" name="TextBox 14"/>
            <p:cNvSpPr txBox="1"/>
            <p:nvPr/>
          </p:nvSpPr>
          <p:spPr>
            <a:xfrm>
              <a:off x="114300" y="-57150"/>
              <a:ext cx="1068253" cy="755650"/>
            </a:xfrm>
            <a:prstGeom prst="rect">
              <a:avLst/>
            </a:prstGeom>
          </p:spPr>
          <p:txBody>
            <a:bodyPr lIns="50800" tIns="50800" rIns="50800" bIns="50800" rtlCol="0" anchor="ctr"/>
            <a:lstStyle/>
            <a:p>
              <a:pPr algn="ctr">
                <a:lnSpc>
                  <a:spcPts val="2659"/>
                </a:lnSpc>
              </a:pPr>
              <a:endParaRPr/>
            </a:p>
          </p:txBody>
        </p:sp>
      </p:grpSp>
      <p:sp>
        <p:nvSpPr>
          <p:cNvPr id="21" name="Freeform 21"/>
          <p:cNvSpPr/>
          <p:nvPr/>
        </p:nvSpPr>
        <p:spPr>
          <a:xfrm rot="-1775767">
            <a:off x="13825705" y="8472786"/>
            <a:ext cx="4968491" cy="236003"/>
          </a:xfrm>
          <a:custGeom>
            <a:avLst/>
            <a:gdLst/>
            <a:ahLst/>
            <a:cxnLst/>
            <a:rect l="l" t="t" r="r" b="b"/>
            <a:pathLst>
              <a:path w="4968491" h="236003">
                <a:moveTo>
                  <a:pt x="0" y="0"/>
                </a:moveTo>
                <a:lnTo>
                  <a:pt x="4968491" y="0"/>
                </a:lnTo>
                <a:lnTo>
                  <a:pt x="4968491" y="236003"/>
                </a:lnTo>
                <a:lnTo>
                  <a:pt x="0" y="236003"/>
                </a:lnTo>
                <a:lnTo>
                  <a:pt x="0" y="0"/>
                </a:lnTo>
                <a:close/>
              </a:path>
            </a:pathLst>
          </a:custGeom>
          <a:blipFill>
            <a:blip r:embed="rId2">
              <a:alphaModFix amt="80000"/>
            </a:blip>
            <a:stretch>
              <a:fillRect/>
            </a:stretch>
          </a:blipFill>
        </p:spPr>
      </p:sp>
      <p:sp>
        <p:nvSpPr>
          <p:cNvPr id="22" name="Freeform 22"/>
          <p:cNvSpPr/>
          <p:nvPr/>
        </p:nvSpPr>
        <p:spPr>
          <a:xfrm rot="-1775767" flipV="1">
            <a:off x="11104039" y="765857"/>
            <a:ext cx="4968491" cy="236003"/>
          </a:xfrm>
          <a:custGeom>
            <a:avLst/>
            <a:gdLst/>
            <a:ahLst/>
            <a:cxnLst/>
            <a:rect l="l" t="t" r="r" b="b"/>
            <a:pathLst>
              <a:path w="4968491" h="236003">
                <a:moveTo>
                  <a:pt x="0" y="236004"/>
                </a:moveTo>
                <a:lnTo>
                  <a:pt x="4968491" y="236004"/>
                </a:lnTo>
                <a:lnTo>
                  <a:pt x="4968491" y="0"/>
                </a:lnTo>
                <a:lnTo>
                  <a:pt x="0" y="0"/>
                </a:lnTo>
                <a:lnTo>
                  <a:pt x="0" y="236004"/>
                </a:lnTo>
                <a:close/>
              </a:path>
            </a:pathLst>
          </a:custGeom>
          <a:blipFill>
            <a:blip r:embed="rId2">
              <a:alphaModFix amt="80000"/>
            </a:blip>
            <a:stretch>
              <a:fillRect/>
            </a:stretch>
          </a:blipFill>
        </p:spPr>
      </p:sp>
      <p:sp>
        <p:nvSpPr>
          <p:cNvPr id="23" name="Freeform 23"/>
          <p:cNvSpPr/>
          <p:nvPr/>
        </p:nvSpPr>
        <p:spPr>
          <a:xfrm rot="1804615">
            <a:off x="9891747" y="8537528"/>
            <a:ext cx="4644064" cy="220593"/>
          </a:xfrm>
          <a:custGeom>
            <a:avLst/>
            <a:gdLst/>
            <a:ahLst/>
            <a:cxnLst/>
            <a:rect l="l" t="t" r="r" b="b"/>
            <a:pathLst>
              <a:path w="4644064" h="220593">
                <a:moveTo>
                  <a:pt x="0" y="0"/>
                </a:moveTo>
                <a:lnTo>
                  <a:pt x="4644063" y="0"/>
                </a:lnTo>
                <a:lnTo>
                  <a:pt x="4644063" y="220593"/>
                </a:lnTo>
                <a:lnTo>
                  <a:pt x="0" y="220593"/>
                </a:lnTo>
                <a:lnTo>
                  <a:pt x="0" y="0"/>
                </a:lnTo>
                <a:close/>
              </a:path>
            </a:pathLst>
          </a:custGeom>
          <a:blipFill>
            <a:blip r:embed="rId2">
              <a:alphaModFix amt="80000"/>
            </a:blip>
            <a:stretch>
              <a:fillRect/>
            </a:stretch>
          </a:blipFill>
        </p:spPr>
      </p:sp>
      <p:sp>
        <p:nvSpPr>
          <p:cNvPr id="19" name="مستطيل 18">
            <a:extLst>
              <a:ext uri="{FF2B5EF4-FFF2-40B4-BE49-F238E27FC236}">
                <a16:creationId xmlns:a16="http://schemas.microsoft.com/office/drawing/2014/main" id="{E8574033-458C-4C5E-B5F5-9B270449F440}"/>
              </a:ext>
            </a:extLst>
          </p:cNvPr>
          <p:cNvSpPr/>
          <p:nvPr/>
        </p:nvSpPr>
        <p:spPr>
          <a:xfrm rot="19679515">
            <a:off x="10246329" y="1973427"/>
            <a:ext cx="6580105" cy="572798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0" lang="ar-IQ" sz="7200" b="1" i="0" u="none" strike="noStrike" kern="1200" cap="none" spc="0" normalizeH="0" baseline="0" noProof="0" dirty="0">
                <a:ln>
                  <a:noFill/>
                </a:ln>
                <a:solidFill>
                  <a:srgbClr val="FF0000"/>
                </a:solidFill>
                <a:effectLst/>
                <a:uLnTx/>
                <a:uFillTx/>
                <a:latin typeface="Arabic Typesetting" panose="03020402040406030203" pitchFamily="66" charset="-78"/>
                <a:ea typeface="+mn-ea"/>
                <a:cs typeface="PT Bold Heading" panose="02010400000000000000" pitchFamily="2" charset="-78"/>
              </a:rPr>
              <a:t>نشاط : 1</a:t>
            </a:r>
            <a:r>
              <a:rPr kumimoji="0" lang="ar-IQ" sz="7200" b="1" i="0" u="none" strike="noStrike" kern="1200" cap="none" spc="0" normalizeH="0" baseline="0" noProof="0" dirty="0">
                <a:ln>
                  <a:noFill/>
                </a:ln>
                <a:solidFill>
                  <a:prstClr val="black"/>
                </a:solidFill>
                <a:effectLst>
                  <a:outerShdw blurRad="50000" dist="30000" dir="5400000" algn="tl" rotWithShape="0">
                    <a:srgbClr val="000000">
                      <a:alpha val="30000"/>
                    </a:srgbClr>
                  </a:outerShdw>
                </a:effectLst>
                <a:uLnTx/>
                <a:uFillTx/>
                <a:latin typeface="Arial" panose="020B0604020202020204" pitchFamily="34" charset="0"/>
                <a:ea typeface="+mn-ea"/>
                <a:cs typeface="PT Bold Heading" panose="02010400000000000000" pitchFamily="2" charset="-78"/>
              </a:rPr>
              <a:t> ما </a:t>
            </a:r>
            <a:r>
              <a:rPr lang="ar-IQ" sz="7200" b="1" dirty="0">
                <a:solidFill>
                  <a:prstClr val="black"/>
                </a:solidFill>
                <a:effectLst>
                  <a:outerShdw blurRad="50000" dist="30000" dir="5400000" algn="tl" rotWithShape="0">
                    <a:srgbClr val="000000">
                      <a:alpha val="30000"/>
                    </a:srgbClr>
                  </a:outerShdw>
                </a:effectLst>
                <a:latin typeface="Arial" panose="020B0604020202020204" pitchFamily="34" charset="0"/>
                <a:cs typeface="PT Bold Heading" panose="02010400000000000000" pitchFamily="2" charset="-78"/>
              </a:rPr>
              <a:t>هي  العمليات المتعلقة بالفعل الكامن</a:t>
            </a:r>
            <a:endParaRPr lang="en-US" sz="7200" dirty="0">
              <a:cs typeface="PT Bold Heading" panose="02010400000000000000" pitchFamily="2" charset="-78"/>
            </a:endParaRPr>
          </a:p>
        </p:txBody>
      </p:sp>
      <p:pic>
        <p:nvPicPr>
          <p:cNvPr id="24" name="صورة 23">
            <a:extLst>
              <a:ext uri="{FF2B5EF4-FFF2-40B4-BE49-F238E27FC236}">
                <a16:creationId xmlns:a16="http://schemas.microsoft.com/office/drawing/2014/main" id="{5FDC0B09-7BCA-4BDA-9CD5-BF606D7574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196" y="0"/>
            <a:ext cx="8674952" cy="10287000"/>
          </a:xfrm>
          <a:prstGeom prst="rect">
            <a:avLst/>
          </a:prstGeom>
        </p:spPr>
      </p:pic>
    </p:spTree>
    <p:extLst>
      <p:ext uri="{BB962C8B-B14F-4D97-AF65-F5344CB8AC3E}">
        <p14:creationId xmlns:p14="http://schemas.microsoft.com/office/powerpoint/2010/main" val="20789672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p:nvPr/>
        </p:nvSpPr>
        <p:spPr>
          <a:xfrm rot="-5400000" flipH="1">
            <a:off x="16351493" y="-672069"/>
            <a:ext cx="2117840" cy="3264897"/>
          </a:xfrm>
          <a:custGeom>
            <a:avLst/>
            <a:gdLst/>
            <a:ahLst/>
            <a:cxnLst/>
            <a:rect l="l" t="t" r="r" b="b"/>
            <a:pathLst>
              <a:path w="2117840" h="3264897">
                <a:moveTo>
                  <a:pt x="2117840" y="0"/>
                </a:moveTo>
                <a:lnTo>
                  <a:pt x="0" y="0"/>
                </a:lnTo>
                <a:lnTo>
                  <a:pt x="0" y="3264898"/>
                </a:lnTo>
                <a:lnTo>
                  <a:pt x="2117840" y="3264898"/>
                </a:lnTo>
                <a:lnTo>
                  <a:pt x="2117840" y="0"/>
                </a:lnTo>
                <a:close/>
              </a:path>
            </a:pathLst>
          </a:custGeom>
          <a:blipFill>
            <a:blip r:embed="rId2">
              <a:extLst>
                <a:ext uri="{96DAC541-7B7A-43D3-8B79-37D633B846F1}">
                  <asvg:svgBlip xmlns:asvg="http://schemas.microsoft.com/office/drawing/2016/SVG/main" r:embed="rId3"/>
                </a:ext>
              </a:extLst>
            </a:blip>
            <a:stretch>
              <a:fillRect r="-75183"/>
            </a:stretch>
          </a:blipFill>
        </p:spPr>
      </p:sp>
      <p:grpSp>
        <p:nvGrpSpPr>
          <p:cNvPr id="4" name="Group 4"/>
          <p:cNvGrpSpPr/>
          <p:nvPr/>
        </p:nvGrpSpPr>
        <p:grpSpPr>
          <a:xfrm>
            <a:off x="3938494" y="9963150"/>
            <a:ext cx="16477376" cy="783580"/>
            <a:chOff x="0" y="0"/>
            <a:chExt cx="4339720" cy="206375"/>
          </a:xfrm>
        </p:grpSpPr>
        <p:sp>
          <p:nvSpPr>
            <p:cNvPr id="5" name="Freeform 5"/>
            <p:cNvSpPr/>
            <p:nvPr/>
          </p:nvSpPr>
          <p:spPr>
            <a:xfrm>
              <a:off x="0" y="0"/>
              <a:ext cx="4339720" cy="206375"/>
            </a:xfrm>
            <a:custGeom>
              <a:avLst/>
              <a:gdLst/>
              <a:ahLst/>
              <a:cxnLst/>
              <a:rect l="l" t="t" r="r" b="b"/>
              <a:pathLst>
                <a:path w="4339720" h="206375">
                  <a:moveTo>
                    <a:pt x="203200" y="0"/>
                  </a:moveTo>
                  <a:lnTo>
                    <a:pt x="4339720" y="0"/>
                  </a:lnTo>
                  <a:lnTo>
                    <a:pt x="4136520" y="206375"/>
                  </a:lnTo>
                  <a:lnTo>
                    <a:pt x="0" y="206375"/>
                  </a:lnTo>
                  <a:lnTo>
                    <a:pt x="203200" y="0"/>
                  </a:lnTo>
                  <a:close/>
                </a:path>
              </a:pathLst>
            </a:custGeom>
            <a:solidFill>
              <a:srgbClr val="FFA916"/>
            </a:solidFill>
          </p:spPr>
        </p:sp>
        <p:sp>
          <p:nvSpPr>
            <p:cNvPr id="6" name="TextBox 6"/>
            <p:cNvSpPr txBox="1"/>
            <p:nvPr/>
          </p:nvSpPr>
          <p:spPr>
            <a:xfrm>
              <a:off x="101600" y="-57150"/>
              <a:ext cx="4136520" cy="263525"/>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7" name="Group 7"/>
          <p:cNvGrpSpPr/>
          <p:nvPr/>
        </p:nvGrpSpPr>
        <p:grpSpPr>
          <a:xfrm>
            <a:off x="-1024868" y="9963150"/>
            <a:ext cx="7295490" cy="783580"/>
            <a:chOff x="0" y="0"/>
            <a:chExt cx="1921446" cy="206375"/>
          </a:xfrm>
        </p:grpSpPr>
        <p:sp>
          <p:nvSpPr>
            <p:cNvPr id="8" name="Freeform 8"/>
            <p:cNvSpPr/>
            <p:nvPr/>
          </p:nvSpPr>
          <p:spPr>
            <a:xfrm>
              <a:off x="0" y="0"/>
              <a:ext cx="1921446" cy="206375"/>
            </a:xfrm>
            <a:custGeom>
              <a:avLst/>
              <a:gdLst/>
              <a:ahLst/>
              <a:cxnLst/>
              <a:rect l="l" t="t" r="r" b="b"/>
              <a:pathLst>
                <a:path w="1921446" h="206375">
                  <a:moveTo>
                    <a:pt x="203200" y="0"/>
                  </a:moveTo>
                  <a:lnTo>
                    <a:pt x="1921446" y="0"/>
                  </a:lnTo>
                  <a:lnTo>
                    <a:pt x="1718246" y="206375"/>
                  </a:lnTo>
                  <a:lnTo>
                    <a:pt x="0" y="206375"/>
                  </a:lnTo>
                  <a:lnTo>
                    <a:pt x="203200" y="0"/>
                  </a:lnTo>
                  <a:close/>
                </a:path>
              </a:pathLst>
            </a:custGeom>
            <a:solidFill>
              <a:srgbClr val="024A59"/>
            </a:solidFill>
          </p:spPr>
        </p:sp>
        <p:sp>
          <p:nvSpPr>
            <p:cNvPr id="9" name="TextBox 9"/>
            <p:cNvSpPr txBox="1"/>
            <p:nvPr/>
          </p:nvSpPr>
          <p:spPr>
            <a:xfrm>
              <a:off x="101600" y="-57150"/>
              <a:ext cx="1718246" cy="263525"/>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8" name="Freeform 2">
            <a:extLst>
              <a:ext uri="{FF2B5EF4-FFF2-40B4-BE49-F238E27FC236}">
                <a16:creationId xmlns:a16="http://schemas.microsoft.com/office/drawing/2014/main" id="{224C0F88-24FC-46CB-9552-5B7F147A0369}"/>
              </a:ext>
            </a:extLst>
          </p:cNvPr>
          <p:cNvSpPr/>
          <p:nvPr/>
        </p:nvSpPr>
        <p:spPr>
          <a:xfrm rot="-5400000" flipH="1" flipV="1">
            <a:off x="-183894" y="-674598"/>
            <a:ext cx="2117840" cy="3264897"/>
          </a:xfrm>
          <a:custGeom>
            <a:avLst/>
            <a:gdLst/>
            <a:ahLst/>
            <a:cxnLst/>
            <a:rect l="l" t="t" r="r" b="b"/>
            <a:pathLst>
              <a:path w="2117840" h="3264897">
                <a:moveTo>
                  <a:pt x="2117840" y="3264897"/>
                </a:moveTo>
                <a:lnTo>
                  <a:pt x="0" y="3264897"/>
                </a:lnTo>
                <a:lnTo>
                  <a:pt x="0" y="0"/>
                </a:lnTo>
                <a:lnTo>
                  <a:pt x="2117840" y="0"/>
                </a:lnTo>
                <a:lnTo>
                  <a:pt x="2117840" y="3264897"/>
                </a:lnTo>
                <a:close/>
              </a:path>
            </a:pathLst>
          </a:custGeom>
          <a:blipFill>
            <a:blip r:embed="rId2">
              <a:extLst>
                <a:ext uri="{96DAC541-7B7A-43D3-8B79-37D633B846F1}">
                  <asvg:svgBlip xmlns:asvg="http://schemas.microsoft.com/office/drawing/2016/SVG/main" r:embed="rId3"/>
                </a:ext>
              </a:extLst>
            </a:blip>
            <a:stretch>
              <a:fillRect r="-75183"/>
            </a:stretch>
          </a:blipFill>
        </p:spPr>
      </p:sp>
      <p:sp>
        <p:nvSpPr>
          <p:cNvPr id="12" name="مربع نص 11">
            <a:extLst>
              <a:ext uri="{FF2B5EF4-FFF2-40B4-BE49-F238E27FC236}">
                <a16:creationId xmlns:a16="http://schemas.microsoft.com/office/drawing/2014/main" id="{DEBA716B-FED6-4880-BE17-C67216323578}"/>
              </a:ext>
            </a:extLst>
          </p:cNvPr>
          <p:cNvSpPr txBox="1"/>
          <p:nvPr/>
        </p:nvSpPr>
        <p:spPr>
          <a:xfrm>
            <a:off x="2507475" y="17318"/>
            <a:ext cx="13646925" cy="1015663"/>
          </a:xfrm>
          <a:prstGeom prst="rect">
            <a:avLst/>
          </a:prstGeom>
          <a:noFill/>
        </p:spPr>
        <p:txBody>
          <a:bodyPr wrap="square">
            <a:spAutoFit/>
          </a:bodyPr>
          <a:lstStyle/>
          <a:p>
            <a:pPr algn="ctr" rtl="1"/>
            <a:r>
              <a:rPr lang="ar-IQ" sz="6000" dirty="0">
                <a:latin typeface="Times New Roman" panose="02020603050405020304" pitchFamily="18" charset="0"/>
                <a:ea typeface="Times New Roman" panose="02020603050405020304" pitchFamily="18" charset="0"/>
                <a:cs typeface="PT Bold Heading" panose="02010400000000000000" pitchFamily="2" charset="-78"/>
              </a:rPr>
              <a:t>العمليات العقلية للفعل الكامن</a:t>
            </a:r>
            <a:endParaRPr lang="en-US" sz="5400" dirty="0">
              <a:effectLst/>
              <a:latin typeface="Times New Roman" panose="02020603050405020304" pitchFamily="18" charset="0"/>
              <a:ea typeface="Times New Roman" panose="02020603050405020304" pitchFamily="18" charset="0"/>
              <a:cs typeface="PT Bold Heading" panose="02010400000000000000" pitchFamily="2" charset="-78"/>
            </a:endParaRPr>
          </a:p>
        </p:txBody>
      </p:sp>
      <p:graphicFrame>
        <p:nvGraphicFramePr>
          <p:cNvPr id="16" name="رسم تخطيطي 15">
            <a:extLst>
              <a:ext uri="{FF2B5EF4-FFF2-40B4-BE49-F238E27FC236}">
                <a16:creationId xmlns:a16="http://schemas.microsoft.com/office/drawing/2014/main" id="{05F65F16-E105-4381-8850-F8564545D747}"/>
              </a:ext>
            </a:extLst>
          </p:cNvPr>
          <p:cNvGraphicFramePr/>
          <p:nvPr>
            <p:extLst>
              <p:ext uri="{D42A27DB-BD31-4B8C-83A1-F6EECF244321}">
                <p14:modId xmlns:p14="http://schemas.microsoft.com/office/powerpoint/2010/main" val="646926014"/>
              </p:ext>
            </p:extLst>
          </p:nvPr>
        </p:nvGraphicFramePr>
        <p:xfrm>
          <a:off x="0" y="2628901"/>
          <a:ext cx="11288330" cy="722575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7" name="صورة 16">
            <a:extLst>
              <a:ext uri="{FF2B5EF4-FFF2-40B4-BE49-F238E27FC236}">
                <a16:creationId xmlns:a16="http://schemas.microsoft.com/office/drawing/2014/main" id="{78BD3C24-5C0F-4269-ACEE-4F3BE07094D7}"/>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674092" y="3435235"/>
            <a:ext cx="6613907" cy="6473667"/>
          </a:xfrm>
          <a:prstGeom prst="rect">
            <a:avLst/>
          </a:prstGeom>
        </p:spPr>
      </p:pic>
      <p:sp>
        <p:nvSpPr>
          <p:cNvPr id="13" name="مربع نص 12">
            <a:extLst>
              <a:ext uri="{FF2B5EF4-FFF2-40B4-BE49-F238E27FC236}">
                <a16:creationId xmlns:a16="http://schemas.microsoft.com/office/drawing/2014/main" id="{ACBA08E4-71B3-4AF0-B6B4-FE777E166549}"/>
              </a:ext>
            </a:extLst>
          </p:cNvPr>
          <p:cNvSpPr txBox="1"/>
          <p:nvPr/>
        </p:nvSpPr>
        <p:spPr>
          <a:xfrm>
            <a:off x="0" y="1104900"/>
            <a:ext cx="18288000" cy="1569660"/>
          </a:xfrm>
          <a:prstGeom prst="rect">
            <a:avLst/>
          </a:prstGeom>
          <a:noFill/>
        </p:spPr>
        <p:txBody>
          <a:bodyPr wrap="square">
            <a:spAutoFit/>
          </a:bodyPr>
          <a:lstStyle/>
          <a:p>
            <a:pPr algn="ctr" rtl="1"/>
            <a:r>
              <a:rPr lang="ar-IQ" sz="4800" dirty="0">
                <a:solidFill>
                  <a:srgbClr val="FF0000"/>
                </a:solidFill>
                <a:latin typeface="Times New Roman" panose="02020603050405020304" pitchFamily="18" charset="0"/>
                <a:ea typeface="Times New Roman" panose="02020603050405020304" pitchFamily="18" charset="0"/>
                <a:cs typeface="PT Bold Heading" panose="02010400000000000000" pitchFamily="2" charset="-78"/>
              </a:rPr>
              <a:t>هي مجموعة من الأنشطة الذهنية التي تحدث داخل الدماغ </a:t>
            </a:r>
            <a:r>
              <a:rPr lang="ar-IQ" sz="4800" dirty="0" err="1">
                <a:solidFill>
                  <a:srgbClr val="FF0000"/>
                </a:solidFill>
                <a:latin typeface="Times New Roman" panose="02020603050405020304" pitchFamily="18" charset="0"/>
                <a:ea typeface="Times New Roman" panose="02020603050405020304" pitchFamily="18" charset="0"/>
                <a:cs typeface="PT Bold Heading" panose="02010400000000000000" pitchFamily="2" charset="-78"/>
              </a:rPr>
              <a:t>لاعداد</a:t>
            </a:r>
            <a:r>
              <a:rPr lang="ar-IQ" sz="4800" dirty="0">
                <a:solidFill>
                  <a:srgbClr val="FF0000"/>
                </a:solidFill>
                <a:latin typeface="Times New Roman" panose="02020603050405020304" pitchFamily="18" charset="0"/>
                <a:ea typeface="Times New Roman" panose="02020603050405020304" pitchFamily="18" charset="0"/>
                <a:cs typeface="PT Bold Heading" panose="02010400000000000000" pitchFamily="2" charset="-78"/>
              </a:rPr>
              <a:t> وتنظيم وتنفيذ الاستجابات الحركية</a:t>
            </a:r>
            <a:endParaRPr lang="en-US" sz="4400" dirty="0">
              <a:solidFill>
                <a:srgbClr val="FF0000"/>
              </a:solidFill>
              <a:effectLst/>
              <a:latin typeface="Times New Roman" panose="02020603050405020304" pitchFamily="18" charset="0"/>
              <a:ea typeface="Times New Roman" panose="02020603050405020304" pitchFamily="18" charset="0"/>
              <a:cs typeface="PT Bold Heading" panose="02010400000000000000" pitchFamily="2" charset="-78"/>
            </a:endParaRPr>
          </a:p>
        </p:txBody>
      </p:sp>
    </p:spTree>
    <p:extLst>
      <p:ext uri="{BB962C8B-B14F-4D97-AF65-F5344CB8AC3E}">
        <p14:creationId xmlns:p14="http://schemas.microsoft.com/office/powerpoint/2010/main" val="34721687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p:nvPr/>
        </p:nvSpPr>
        <p:spPr>
          <a:xfrm rot="-5400000" flipH="1">
            <a:off x="16351493" y="-672069"/>
            <a:ext cx="2117840" cy="3264897"/>
          </a:xfrm>
          <a:custGeom>
            <a:avLst/>
            <a:gdLst/>
            <a:ahLst/>
            <a:cxnLst/>
            <a:rect l="l" t="t" r="r" b="b"/>
            <a:pathLst>
              <a:path w="2117840" h="3264897">
                <a:moveTo>
                  <a:pt x="2117840" y="0"/>
                </a:moveTo>
                <a:lnTo>
                  <a:pt x="0" y="0"/>
                </a:lnTo>
                <a:lnTo>
                  <a:pt x="0" y="3264898"/>
                </a:lnTo>
                <a:lnTo>
                  <a:pt x="2117840" y="3264898"/>
                </a:lnTo>
                <a:lnTo>
                  <a:pt x="2117840" y="0"/>
                </a:lnTo>
                <a:close/>
              </a:path>
            </a:pathLst>
          </a:custGeom>
          <a:blipFill>
            <a:blip r:embed="rId2">
              <a:extLst>
                <a:ext uri="{96DAC541-7B7A-43D3-8B79-37D633B846F1}">
                  <asvg:svgBlip xmlns:asvg="http://schemas.microsoft.com/office/drawing/2016/SVG/main" r:embed="rId3"/>
                </a:ext>
              </a:extLst>
            </a:blip>
            <a:stretch>
              <a:fillRect r="-75183"/>
            </a:stretch>
          </a:blipFill>
        </p:spPr>
      </p:sp>
      <p:grpSp>
        <p:nvGrpSpPr>
          <p:cNvPr id="4" name="Group 4"/>
          <p:cNvGrpSpPr/>
          <p:nvPr/>
        </p:nvGrpSpPr>
        <p:grpSpPr>
          <a:xfrm>
            <a:off x="3938494" y="9963150"/>
            <a:ext cx="16477376" cy="783580"/>
            <a:chOff x="0" y="0"/>
            <a:chExt cx="4339720" cy="206375"/>
          </a:xfrm>
        </p:grpSpPr>
        <p:sp>
          <p:nvSpPr>
            <p:cNvPr id="5" name="Freeform 5"/>
            <p:cNvSpPr/>
            <p:nvPr/>
          </p:nvSpPr>
          <p:spPr>
            <a:xfrm>
              <a:off x="0" y="0"/>
              <a:ext cx="4339720" cy="206375"/>
            </a:xfrm>
            <a:custGeom>
              <a:avLst/>
              <a:gdLst/>
              <a:ahLst/>
              <a:cxnLst/>
              <a:rect l="l" t="t" r="r" b="b"/>
              <a:pathLst>
                <a:path w="4339720" h="206375">
                  <a:moveTo>
                    <a:pt x="203200" y="0"/>
                  </a:moveTo>
                  <a:lnTo>
                    <a:pt x="4339720" y="0"/>
                  </a:lnTo>
                  <a:lnTo>
                    <a:pt x="4136520" y="206375"/>
                  </a:lnTo>
                  <a:lnTo>
                    <a:pt x="0" y="206375"/>
                  </a:lnTo>
                  <a:lnTo>
                    <a:pt x="203200" y="0"/>
                  </a:lnTo>
                  <a:close/>
                </a:path>
              </a:pathLst>
            </a:custGeom>
            <a:solidFill>
              <a:srgbClr val="FFA916"/>
            </a:solidFill>
          </p:spPr>
        </p:sp>
        <p:sp>
          <p:nvSpPr>
            <p:cNvPr id="6" name="TextBox 6"/>
            <p:cNvSpPr txBox="1"/>
            <p:nvPr/>
          </p:nvSpPr>
          <p:spPr>
            <a:xfrm>
              <a:off x="101600" y="-57150"/>
              <a:ext cx="4136520" cy="263525"/>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7" name="Group 7"/>
          <p:cNvGrpSpPr/>
          <p:nvPr/>
        </p:nvGrpSpPr>
        <p:grpSpPr>
          <a:xfrm>
            <a:off x="-1024868" y="9963150"/>
            <a:ext cx="7295490" cy="783580"/>
            <a:chOff x="0" y="0"/>
            <a:chExt cx="1921446" cy="206375"/>
          </a:xfrm>
        </p:grpSpPr>
        <p:sp>
          <p:nvSpPr>
            <p:cNvPr id="8" name="Freeform 8"/>
            <p:cNvSpPr/>
            <p:nvPr/>
          </p:nvSpPr>
          <p:spPr>
            <a:xfrm>
              <a:off x="0" y="0"/>
              <a:ext cx="1921446" cy="206375"/>
            </a:xfrm>
            <a:custGeom>
              <a:avLst/>
              <a:gdLst/>
              <a:ahLst/>
              <a:cxnLst/>
              <a:rect l="l" t="t" r="r" b="b"/>
              <a:pathLst>
                <a:path w="1921446" h="206375">
                  <a:moveTo>
                    <a:pt x="203200" y="0"/>
                  </a:moveTo>
                  <a:lnTo>
                    <a:pt x="1921446" y="0"/>
                  </a:lnTo>
                  <a:lnTo>
                    <a:pt x="1718246" y="206375"/>
                  </a:lnTo>
                  <a:lnTo>
                    <a:pt x="0" y="206375"/>
                  </a:lnTo>
                  <a:lnTo>
                    <a:pt x="203200" y="0"/>
                  </a:lnTo>
                  <a:close/>
                </a:path>
              </a:pathLst>
            </a:custGeom>
            <a:solidFill>
              <a:srgbClr val="024A59"/>
            </a:solidFill>
          </p:spPr>
        </p:sp>
        <p:sp>
          <p:nvSpPr>
            <p:cNvPr id="9" name="TextBox 9"/>
            <p:cNvSpPr txBox="1"/>
            <p:nvPr/>
          </p:nvSpPr>
          <p:spPr>
            <a:xfrm>
              <a:off x="101600" y="-57150"/>
              <a:ext cx="1718246" cy="263525"/>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8" name="Freeform 2">
            <a:extLst>
              <a:ext uri="{FF2B5EF4-FFF2-40B4-BE49-F238E27FC236}">
                <a16:creationId xmlns:a16="http://schemas.microsoft.com/office/drawing/2014/main" id="{224C0F88-24FC-46CB-9552-5B7F147A0369}"/>
              </a:ext>
            </a:extLst>
          </p:cNvPr>
          <p:cNvSpPr/>
          <p:nvPr/>
        </p:nvSpPr>
        <p:spPr>
          <a:xfrm rot="-5400000" flipH="1" flipV="1">
            <a:off x="-183894" y="-674598"/>
            <a:ext cx="2117840" cy="3264897"/>
          </a:xfrm>
          <a:custGeom>
            <a:avLst/>
            <a:gdLst/>
            <a:ahLst/>
            <a:cxnLst/>
            <a:rect l="l" t="t" r="r" b="b"/>
            <a:pathLst>
              <a:path w="2117840" h="3264897">
                <a:moveTo>
                  <a:pt x="2117840" y="3264897"/>
                </a:moveTo>
                <a:lnTo>
                  <a:pt x="0" y="3264897"/>
                </a:lnTo>
                <a:lnTo>
                  <a:pt x="0" y="0"/>
                </a:lnTo>
                <a:lnTo>
                  <a:pt x="2117840" y="0"/>
                </a:lnTo>
                <a:lnTo>
                  <a:pt x="2117840" y="3264897"/>
                </a:lnTo>
                <a:close/>
              </a:path>
            </a:pathLst>
          </a:custGeom>
          <a:blipFill>
            <a:blip r:embed="rId2">
              <a:extLst>
                <a:ext uri="{96DAC541-7B7A-43D3-8B79-37D633B846F1}">
                  <asvg:svgBlip xmlns:asvg="http://schemas.microsoft.com/office/drawing/2016/SVG/main" r:embed="rId3"/>
                </a:ext>
              </a:extLst>
            </a:blip>
            <a:stretch>
              <a:fillRect r="-75183"/>
            </a:stretch>
          </a:blipFill>
        </p:spPr>
      </p:sp>
      <p:sp>
        <p:nvSpPr>
          <p:cNvPr id="11" name="عنوان 1">
            <a:extLst>
              <a:ext uri="{FF2B5EF4-FFF2-40B4-BE49-F238E27FC236}">
                <a16:creationId xmlns:a16="http://schemas.microsoft.com/office/drawing/2014/main" id="{243CB566-4A56-4189-A91A-0E9A7D6F461E}"/>
              </a:ext>
            </a:extLst>
          </p:cNvPr>
          <p:cNvSpPr>
            <a:spLocks noGrp="1"/>
          </p:cNvSpPr>
          <p:nvPr/>
        </p:nvSpPr>
        <p:spPr>
          <a:xfrm>
            <a:off x="-76200" y="1495204"/>
            <a:ext cx="18135600" cy="8448896"/>
          </a:xfrm>
          <a:prstGeom prst="rect">
            <a:avLst/>
          </a:prstGeom>
        </p:spPr>
        <p:txBody>
          <a:bodyPr vert="horz" lIns="0" tIns="45720" rIns="0" bIns="0" anchor="b">
            <a:noAutofit/>
            <a:scene3d>
              <a:camera prst="orthographicFront"/>
              <a:lightRig rig="freezing" dir="t">
                <a:rot lat="0" lon="0" rev="5640000"/>
              </a:lightRig>
            </a:scene3d>
            <a:sp3d prstMaterial="flat">
              <a:contourClr>
                <a:schemeClr val="tx2"/>
              </a:contourClr>
            </a:sp3d>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marL="0" marR="0" lvl="0" indent="0" algn="r" defTabSz="914400" rtl="1" eaLnBrk="1" fontAlgn="auto" latinLnBrk="0" hangingPunct="1">
              <a:lnSpc>
                <a:spcPct val="100000"/>
              </a:lnSpc>
              <a:spcBef>
                <a:spcPct val="0"/>
              </a:spcBef>
              <a:spcAft>
                <a:spcPts val="0"/>
              </a:spcAft>
              <a:buClrTx/>
              <a:buSzTx/>
              <a:buFontTx/>
              <a:buNone/>
              <a:tabLst/>
              <a:defRPr/>
            </a:pPr>
            <a:br>
              <a:rPr kumimoji="0" lang="en-US" sz="3600" b="1" i="0" u="none" strike="noStrike" kern="1200" cap="none" spc="0" normalizeH="0" baseline="0" noProof="0" dirty="0">
                <a:ln>
                  <a:noFill/>
                </a:ln>
                <a:solidFill>
                  <a:schemeClr val="tx1"/>
                </a:solidFill>
                <a:effectLst/>
                <a:uLnTx/>
                <a:uFillTx/>
                <a:latin typeface="Calibri"/>
                <a:cs typeface="PT Bold Heading" panose="02010400000000000000" pitchFamily="2" charset="-78"/>
              </a:rPr>
            </a:br>
            <a:r>
              <a:rPr kumimoji="0" lang="ar-SA" sz="4800" b="1" i="0" u="sng" strike="noStrike" kern="1200" cap="none" spc="0" normalizeH="0" baseline="0" noProof="0" dirty="0">
                <a:ln>
                  <a:noFill/>
                </a:ln>
                <a:solidFill>
                  <a:schemeClr val="tx1"/>
                </a:solidFill>
                <a:effectLst/>
                <a:uLnTx/>
                <a:uFillTx/>
                <a:latin typeface="Calibri"/>
                <a:cs typeface="PT Bold Heading" panose="02010400000000000000" pitchFamily="2" charset="-78"/>
              </a:rPr>
              <a:t>الإدراك</a:t>
            </a:r>
            <a:r>
              <a:rPr kumimoji="0" lang="ar-SA" sz="4800" b="1" i="0" u="none" strike="noStrike" kern="1200" cap="none" spc="0" normalizeH="0" baseline="0" noProof="0" dirty="0">
                <a:ln>
                  <a:noFill/>
                </a:ln>
                <a:solidFill>
                  <a:schemeClr val="tx1"/>
                </a:solidFill>
                <a:effectLst/>
                <a:uLnTx/>
                <a:uFillTx/>
                <a:latin typeface="Calibri"/>
                <a:cs typeface="PT Bold Heading" panose="02010400000000000000" pitchFamily="2" charset="-78"/>
              </a:rPr>
              <a:t> / هو العملية العقلية التي تتم بها معرفتنا للعالم الخارجي عن طريق التنبيهات الحسية , وهو استجابة عقلية لمثيرات حسية معينة </a:t>
            </a:r>
            <a:r>
              <a:rPr lang="ar-IQ" sz="4800" b="1" dirty="0">
                <a:solidFill>
                  <a:schemeClr val="tx1"/>
                </a:solidFill>
                <a:latin typeface="Calibri"/>
                <a:cs typeface="PT Bold Heading" panose="02010400000000000000" pitchFamily="2" charset="-78"/>
              </a:rPr>
              <a:t>.</a:t>
            </a:r>
          </a:p>
          <a:p>
            <a:pPr marL="0" marR="0" lvl="0" indent="0" algn="r" defTabSz="914400" rtl="1" eaLnBrk="1" fontAlgn="auto" latinLnBrk="0" hangingPunct="1">
              <a:lnSpc>
                <a:spcPct val="100000"/>
              </a:lnSpc>
              <a:spcBef>
                <a:spcPct val="0"/>
              </a:spcBef>
              <a:spcAft>
                <a:spcPts val="0"/>
              </a:spcAft>
              <a:buClrTx/>
              <a:buSzTx/>
              <a:buFontTx/>
              <a:buNone/>
              <a:tabLst/>
              <a:defRPr/>
            </a:pPr>
            <a:r>
              <a:rPr kumimoji="0" lang="ar-SA" sz="4800" b="1" i="0" u="none" strike="noStrike" kern="1200" cap="none" spc="0" normalizeH="0" baseline="0" noProof="0" dirty="0">
                <a:ln>
                  <a:noFill/>
                </a:ln>
                <a:solidFill>
                  <a:srgbClr val="00B050"/>
                </a:solidFill>
                <a:effectLst/>
                <a:uLnTx/>
                <a:uFillTx/>
                <a:latin typeface="Calibri"/>
                <a:cs typeface="PT Bold Heading" panose="02010400000000000000" pitchFamily="2" charset="-78"/>
              </a:rPr>
              <a:t> حيث ان هذه المثيرات اشكال حسية ولكن ايضا من حيث معناها حيث ان لها رموز ومدلولات فعندما نرى </a:t>
            </a:r>
            <a:r>
              <a:rPr kumimoji="0" lang="ar-SA" sz="4800" b="1" i="0" u="none" strike="noStrike" kern="1200" cap="none" spc="0" normalizeH="0" baseline="0" noProof="0" dirty="0">
                <a:ln>
                  <a:noFill/>
                </a:ln>
                <a:solidFill>
                  <a:srgbClr val="FF0000"/>
                </a:solidFill>
                <a:effectLst/>
                <a:uLnTx/>
                <a:uFillTx/>
                <a:latin typeface="Calibri"/>
                <a:cs typeface="PT Bold Heading" panose="02010400000000000000" pitchFamily="2" charset="-78"/>
              </a:rPr>
              <a:t>الاشياء كالكرة او الشخص او الساحة </a:t>
            </a:r>
            <a:r>
              <a:rPr kumimoji="0" lang="ar-SA" sz="4800" b="1" i="0" u="none" strike="noStrike" kern="1200" cap="none" spc="0" normalizeH="0" baseline="0" noProof="0" dirty="0" err="1">
                <a:ln>
                  <a:noFill/>
                </a:ln>
                <a:solidFill>
                  <a:srgbClr val="00B050"/>
                </a:solidFill>
                <a:effectLst/>
                <a:uLnTx/>
                <a:uFillTx/>
                <a:latin typeface="Calibri"/>
                <a:cs typeface="PT Bold Heading" panose="02010400000000000000" pitchFamily="2" charset="-78"/>
              </a:rPr>
              <a:t>فاننا</a:t>
            </a:r>
            <a:r>
              <a:rPr kumimoji="0" lang="ar-SA" sz="4800" b="1" i="0" u="none" strike="noStrike" kern="1200" cap="none" spc="0" normalizeH="0" baseline="0" noProof="0" dirty="0">
                <a:ln>
                  <a:noFill/>
                </a:ln>
                <a:solidFill>
                  <a:srgbClr val="00B050"/>
                </a:solidFill>
                <a:effectLst/>
                <a:uLnTx/>
                <a:uFillTx/>
                <a:latin typeface="Calibri"/>
                <a:cs typeface="PT Bold Heading" panose="02010400000000000000" pitchFamily="2" charset="-78"/>
              </a:rPr>
              <a:t> نقوم بتفسير ما نرى ونحسه ونحدد ذلك الشيء المحسوس (الكرة) فنعطيها شكلها واسمها ولونها اي اننا نقوم بتفسير هذه الاحساسات وهذا التفسير يسمى الادراك </a:t>
            </a:r>
            <a:endParaRPr kumimoji="0" lang="ar-IQ" sz="4800" b="1" i="0" u="none" strike="noStrike" kern="1200" cap="none" spc="0" normalizeH="0" baseline="0" noProof="0" dirty="0">
              <a:ln>
                <a:noFill/>
              </a:ln>
              <a:solidFill>
                <a:srgbClr val="00B050"/>
              </a:solidFill>
              <a:effectLst/>
              <a:uLnTx/>
              <a:uFillTx/>
              <a:latin typeface="Calibri"/>
              <a:cs typeface="PT Bold Heading" panose="02010400000000000000" pitchFamily="2" charset="-78"/>
            </a:endParaRPr>
          </a:p>
          <a:p>
            <a:pPr marL="0" marR="0" lvl="0" indent="0" algn="r" defTabSz="914400" rtl="1" eaLnBrk="1" fontAlgn="auto" latinLnBrk="0" hangingPunct="1">
              <a:lnSpc>
                <a:spcPct val="100000"/>
              </a:lnSpc>
              <a:spcBef>
                <a:spcPct val="0"/>
              </a:spcBef>
              <a:spcAft>
                <a:spcPts val="0"/>
              </a:spcAft>
              <a:buClrTx/>
              <a:buSzTx/>
              <a:buFontTx/>
              <a:buNone/>
              <a:tabLst/>
              <a:defRPr/>
            </a:pPr>
            <a:r>
              <a:rPr kumimoji="0" lang="ar-SA" sz="4800" b="1" i="0" u="sng" strike="noStrike" kern="1200" cap="none" spc="0" normalizeH="0" baseline="0" noProof="0" dirty="0" err="1">
                <a:ln>
                  <a:noFill/>
                </a:ln>
                <a:solidFill>
                  <a:schemeClr val="tx1"/>
                </a:solidFill>
                <a:effectLst/>
                <a:uLnTx/>
                <a:uFillTx/>
                <a:latin typeface="Calibri"/>
                <a:cs typeface="PT Bold Heading" panose="02010400000000000000" pitchFamily="2" charset="-78"/>
              </a:rPr>
              <a:t>فالادراك</a:t>
            </a:r>
            <a:r>
              <a:rPr kumimoji="0" lang="ar-SA" sz="4800" b="1" i="0" u="sng" strike="noStrike" kern="1200" cap="none" spc="0" normalizeH="0" baseline="0" noProof="0" dirty="0">
                <a:ln>
                  <a:noFill/>
                </a:ln>
                <a:solidFill>
                  <a:schemeClr val="tx1"/>
                </a:solidFill>
                <a:effectLst/>
                <a:uLnTx/>
                <a:uFillTx/>
                <a:latin typeface="Calibri"/>
                <a:cs typeface="PT Bold Heading" panose="02010400000000000000" pitchFamily="2" charset="-78"/>
              </a:rPr>
              <a:t> هو تفسير وترجمة المعلومات الجديدة.</a:t>
            </a:r>
            <a:r>
              <a:rPr kumimoji="0" lang="ar-SA" sz="4800" b="1" i="0" u="none" strike="noStrike" kern="1200" cap="none" spc="0" normalizeH="0" baseline="0" noProof="0" dirty="0">
                <a:ln>
                  <a:noFill/>
                </a:ln>
                <a:solidFill>
                  <a:schemeClr val="tx1"/>
                </a:solidFill>
                <a:effectLst/>
                <a:uLnTx/>
                <a:uFillTx/>
                <a:latin typeface="Calibri"/>
                <a:cs typeface="PT Bold Heading" panose="02010400000000000000" pitchFamily="2" charset="-78"/>
              </a:rPr>
              <a:t> </a:t>
            </a:r>
            <a:r>
              <a:rPr kumimoji="0" lang="ar-SA" sz="4800" b="1" i="0" u="none" strike="noStrike" kern="1200" cap="none" spc="0" normalizeH="0" baseline="0" noProof="0" dirty="0" err="1">
                <a:ln>
                  <a:noFill/>
                </a:ln>
                <a:solidFill>
                  <a:schemeClr val="tx1"/>
                </a:solidFill>
                <a:effectLst/>
                <a:uLnTx/>
                <a:uFillTx/>
                <a:latin typeface="Calibri"/>
                <a:cs typeface="PT Bold Heading" panose="02010400000000000000" pitchFamily="2" charset="-78"/>
              </a:rPr>
              <a:t>فادراك</a:t>
            </a:r>
            <a:r>
              <a:rPr kumimoji="0" lang="ar-SA" sz="4800" b="1" i="0" u="none" strike="noStrike" kern="1200" cap="none" spc="0" normalizeH="0" baseline="0" noProof="0" dirty="0">
                <a:ln>
                  <a:noFill/>
                </a:ln>
                <a:solidFill>
                  <a:schemeClr val="tx1"/>
                </a:solidFill>
                <a:effectLst/>
                <a:uLnTx/>
                <a:uFillTx/>
                <a:latin typeface="Calibri"/>
                <a:cs typeface="PT Bold Heading" panose="02010400000000000000" pitchFamily="2" charset="-78"/>
              </a:rPr>
              <a:t> الكبار </a:t>
            </a:r>
            <a:r>
              <a:rPr kumimoji="0" lang="ar-SA" sz="4800" b="1" i="0" u="none" strike="noStrike" kern="1200" cap="none" spc="0" normalizeH="0" baseline="0" noProof="0" dirty="0" err="1">
                <a:ln>
                  <a:noFill/>
                </a:ln>
                <a:solidFill>
                  <a:schemeClr val="tx1"/>
                </a:solidFill>
                <a:effectLst/>
                <a:uLnTx/>
                <a:uFillTx/>
                <a:latin typeface="Calibri"/>
                <a:cs typeface="PT Bold Heading" panose="02010400000000000000" pitchFamily="2" charset="-78"/>
              </a:rPr>
              <a:t>للاشياء</a:t>
            </a:r>
            <a:r>
              <a:rPr kumimoji="0" lang="ar-SA" sz="4800" b="1" i="0" u="none" strike="noStrike" kern="1200" cap="none" spc="0" normalizeH="0" baseline="0" noProof="0" dirty="0">
                <a:ln>
                  <a:noFill/>
                </a:ln>
                <a:solidFill>
                  <a:schemeClr val="tx1"/>
                </a:solidFill>
                <a:effectLst/>
                <a:uLnTx/>
                <a:uFillTx/>
                <a:latin typeface="Calibri"/>
                <a:cs typeface="PT Bold Heading" panose="02010400000000000000" pitchFamily="2" charset="-78"/>
              </a:rPr>
              <a:t> يختلف عن </a:t>
            </a:r>
            <a:r>
              <a:rPr kumimoji="0" lang="ar-SA" sz="4800" b="1" i="0" u="none" strike="noStrike" kern="1200" cap="none" spc="0" normalizeH="0" baseline="0" noProof="0" dirty="0" err="1">
                <a:ln>
                  <a:noFill/>
                </a:ln>
                <a:solidFill>
                  <a:schemeClr val="tx1"/>
                </a:solidFill>
                <a:effectLst/>
                <a:uLnTx/>
                <a:uFillTx/>
                <a:latin typeface="Calibri"/>
                <a:cs typeface="PT Bold Heading" panose="02010400000000000000" pitchFamily="2" charset="-78"/>
              </a:rPr>
              <a:t>ادراك</a:t>
            </a:r>
            <a:r>
              <a:rPr kumimoji="0" lang="ar-SA" sz="4800" b="1" i="0" u="none" strike="noStrike" kern="1200" cap="none" spc="0" normalizeH="0" baseline="0" noProof="0" dirty="0">
                <a:ln>
                  <a:noFill/>
                </a:ln>
                <a:solidFill>
                  <a:schemeClr val="tx1"/>
                </a:solidFill>
                <a:effectLst/>
                <a:uLnTx/>
                <a:uFillTx/>
                <a:latin typeface="Calibri"/>
                <a:cs typeface="PT Bold Heading" panose="02010400000000000000" pitchFamily="2" charset="-78"/>
              </a:rPr>
              <a:t> الصغار وكذلك </a:t>
            </a:r>
            <a:r>
              <a:rPr kumimoji="0" lang="ar-SA" sz="4800" b="1" i="0" u="none" strike="noStrike" kern="1200" cap="none" spc="0" normalizeH="0" baseline="0" noProof="0" dirty="0" err="1">
                <a:ln>
                  <a:noFill/>
                </a:ln>
                <a:solidFill>
                  <a:schemeClr val="tx1"/>
                </a:solidFill>
                <a:effectLst/>
                <a:uLnTx/>
                <a:uFillTx/>
                <a:latin typeface="Calibri"/>
                <a:cs typeface="PT Bold Heading" panose="02010400000000000000" pitchFamily="2" charset="-78"/>
              </a:rPr>
              <a:t>ادراك</a:t>
            </a:r>
            <a:r>
              <a:rPr kumimoji="0" lang="ar-SA" sz="4800" b="1" i="0" u="none" strike="noStrike" kern="1200" cap="none" spc="0" normalizeH="0" baseline="0" noProof="0" dirty="0">
                <a:ln>
                  <a:noFill/>
                </a:ln>
                <a:solidFill>
                  <a:schemeClr val="tx1"/>
                </a:solidFill>
                <a:effectLst/>
                <a:uLnTx/>
                <a:uFillTx/>
                <a:latin typeface="Calibri"/>
                <a:cs typeface="PT Bold Heading" panose="02010400000000000000" pitchFamily="2" charset="-78"/>
              </a:rPr>
              <a:t> اللاعب </a:t>
            </a:r>
            <a:r>
              <a:rPr kumimoji="0" lang="ar-SA" sz="4800" b="1" i="0" u="none" strike="noStrike" kern="1200" cap="none" spc="0" normalizeH="0" baseline="0" noProof="0" dirty="0" err="1">
                <a:ln>
                  <a:noFill/>
                </a:ln>
                <a:solidFill>
                  <a:schemeClr val="tx1"/>
                </a:solidFill>
                <a:effectLst/>
                <a:uLnTx/>
                <a:uFillTx/>
                <a:latin typeface="Calibri"/>
                <a:cs typeface="PT Bold Heading" panose="02010400000000000000" pitchFamily="2" charset="-78"/>
              </a:rPr>
              <a:t>المبتدء</a:t>
            </a:r>
            <a:r>
              <a:rPr kumimoji="0" lang="ar-SA" sz="4800" b="1" i="0" u="none" strike="noStrike" kern="1200" cap="none" spc="0" normalizeH="0" baseline="0" noProof="0" dirty="0">
                <a:ln>
                  <a:noFill/>
                </a:ln>
                <a:solidFill>
                  <a:schemeClr val="tx1"/>
                </a:solidFill>
                <a:effectLst/>
                <a:uLnTx/>
                <a:uFillTx/>
                <a:latin typeface="Calibri"/>
                <a:cs typeface="PT Bold Heading" panose="02010400000000000000" pitchFamily="2" charset="-78"/>
              </a:rPr>
              <a:t> يكون اقل من </a:t>
            </a:r>
            <a:r>
              <a:rPr kumimoji="0" lang="ar-SA" sz="4800" b="1" i="0" u="none" strike="noStrike" kern="1200" cap="none" spc="0" normalizeH="0" baseline="0" noProof="0" dirty="0" err="1">
                <a:ln>
                  <a:noFill/>
                </a:ln>
                <a:solidFill>
                  <a:schemeClr val="tx1"/>
                </a:solidFill>
                <a:effectLst/>
                <a:uLnTx/>
                <a:uFillTx/>
                <a:latin typeface="Calibri"/>
                <a:cs typeface="PT Bold Heading" panose="02010400000000000000" pitchFamily="2" charset="-78"/>
              </a:rPr>
              <a:t>ادراك</a:t>
            </a:r>
            <a:r>
              <a:rPr kumimoji="0" lang="ar-SA" sz="4800" b="1" i="0" u="none" strike="noStrike" kern="1200" cap="none" spc="0" normalizeH="0" baseline="0" noProof="0" dirty="0">
                <a:ln>
                  <a:noFill/>
                </a:ln>
                <a:solidFill>
                  <a:schemeClr val="tx1"/>
                </a:solidFill>
                <a:effectLst/>
                <a:uLnTx/>
                <a:uFillTx/>
                <a:latin typeface="Calibri"/>
                <a:cs typeface="PT Bold Heading" panose="02010400000000000000" pitchFamily="2" charset="-78"/>
              </a:rPr>
              <a:t> اللاعب المتمرس </a:t>
            </a:r>
            <a:r>
              <a:rPr kumimoji="0" lang="ar-SA" sz="4800" b="1" i="0" u="none" strike="noStrike" kern="1200" cap="none" spc="0" normalizeH="0" baseline="0" noProof="0" dirty="0" err="1">
                <a:ln>
                  <a:noFill/>
                </a:ln>
                <a:solidFill>
                  <a:schemeClr val="tx1"/>
                </a:solidFill>
                <a:effectLst/>
                <a:uLnTx/>
                <a:uFillTx/>
                <a:latin typeface="Calibri"/>
                <a:cs typeface="PT Bold Heading" panose="02010400000000000000" pitchFamily="2" charset="-78"/>
              </a:rPr>
              <a:t>اذ</a:t>
            </a:r>
            <a:r>
              <a:rPr kumimoji="0" lang="ar-SA" sz="4800" b="1" i="0" u="none" strike="noStrike" kern="1200" cap="none" spc="0" normalizeH="0" baseline="0" noProof="0" dirty="0">
                <a:ln>
                  <a:noFill/>
                </a:ln>
                <a:solidFill>
                  <a:schemeClr val="tx1"/>
                </a:solidFill>
                <a:effectLst/>
                <a:uLnTx/>
                <a:uFillTx/>
                <a:latin typeface="Calibri"/>
                <a:cs typeface="PT Bold Heading" panose="02010400000000000000" pitchFamily="2" charset="-78"/>
              </a:rPr>
              <a:t> تدخل الخبر فتضيف موقفا تفسيريا على الموقف </a:t>
            </a:r>
            <a:r>
              <a:rPr kumimoji="0" lang="ar-SA" sz="4800" b="1" i="0" u="none" strike="noStrike" kern="1200" cap="none" spc="0" normalizeH="0" baseline="0" noProof="0" dirty="0" err="1">
                <a:ln>
                  <a:noFill/>
                </a:ln>
                <a:solidFill>
                  <a:schemeClr val="tx1"/>
                </a:solidFill>
                <a:effectLst/>
                <a:uLnTx/>
                <a:uFillTx/>
                <a:latin typeface="Calibri"/>
                <a:cs typeface="PT Bold Heading" panose="02010400000000000000" pitchFamily="2" charset="-78"/>
              </a:rPr>
              <a:t>الادراكي</a:t>
            </a:r>
            <a:r>
              <a:rPr kumimoji="0" lang="ar-SA" sz="4800" b="1" i="0" u="none" strike="noStrike" kern="1200" cap="none" spc="0" normalizeH="0" baseline="0" noProof="0" dirty="0">
                <a:ln>
                  <a:noFill/>
                </a:ln>
                <a:solidFill>
                  <a:schemeClr val="tx1"/>
                </a:solidFill>
                <a:effectLst/>
                <a:uLnTx/>
                <a:uFillTx/>
                <a:latin typeface="Calibri"/>
                <a:cs typeface="PT Bold Heading" panose="02010400000000000000" pitchFamily="2" charset="-78"/>
              </a:rPr>
              <a:t>.   </a:t>
            </a:r>
            <a:br>
              <a:rPr kumimoji="0" lang="en-US" sz="3600" b="1" i="0" u="none" strike="noStrike" kern="1200" cap="none" spc="0" normalizeH="0" baseline="0" noProof="0" dirty="0">
                <a:ln>
                  <a:noFill/>
                </a:ln>
                <a:solidFill>
                  <a:schemeClr val="tx1"/>
                </a:solidFill>
                <a:effectLst/>
                <a:uLnTx/>
                <a:uFillTx/>
                <a:latin typeface="Calibri"/>
                <a:cs typeface="PT Bold Heading" panose="02010400000000000000" pitchFamily="2" charset="-78"/>
              </a:rPr>
            </a:br>
            <a:br>
              <a:rPr kumimoji="0" lang="en-US" sz="2800" b="1" i="0" u="none" strike="noStrike" kern="1200" cap="none" spc="0" normalizeH="0" baseline="0" noProof="0" dirty="0">
                <a:ln>
                  <a:noFill/>
                </a:ln>
                <a:solidFill>
                  <a:srgbClr val="04617B"/>
                </a:solidFill>
                <a:effectLst/>
                <a:uLnTx/>
                <a:uFillTx/>
                <a:latin typeface="Calibri"/>
                <a:ea typeface="+mj-ea"/>
                <a:cs typeface="+mj-cs"/>
              </a:rPr>
            </a:br>
            <a:endParaRPr kumimoji="0" lang="ar-IQ" sz="2800" b="1" i="0" u="none" strike="noStrike" kern="1200" cap="none" spc="0" normalizeH="0" baseline="0" noProof="0" dirty="0">
              <a:ln>
                <a:noFill/>
              </a:ln>
              <a:solidFill>
                <a:srgbClr val="04617B"/>
              </a:solidFill>
              <a:effectLst/>
              <a:uLnTx/>
              <a:uFillTx/>
              <a:latin typeface="Calibri"/>
              <a:ea typeface="+mj-ea"/>
              <a:cs typeface="Traditional Arabic" panose="02020603050405020304" pitchFamily="18" charset="-78"/>
            </a:endParaRPr>
          </a:p>
        </p:txBody>
      </p:sp>
      <p:sp>
        <p:nvSpPr>
          <p:cNvPr id="14" name="مربع نص 13">
            <a:extLst>
              <a:ext uri="{FF2B5EF4-FFF2-40B4-BE49-F238E27FC236}">
                <a16:creationId xmlns:a16="http://schemas.microsoft.com/office/drawing/2014/main" id="{91CC80D6-C6F9-4762-A427-FD8086B251C0}"/>
              </a:ext>
            </a:extLst>
          </p:cNvPr>
          <p:cNvSpPr txBox="1"/>
          <p:nvPr/>
        </p:nvSpPr>
        <p:spPr>
          <a:xfrm>
            <a:off x="2743200" y="190500"/>
            <a:ext cx="14630399" cy="1015663"/>
          </a:xfrm>
          <a:prstGeom prst="rect">
            <a:avLst/>
          </a:prstGeom>
          <a:noFill/>
        </p:spPr>
        <p:txBody>
          <a:bodyPr wrap="square">
            <a:spAutoFit/>
          </a:bodyPr>
          <a:lstStyle/>
          <a:p>
            <a:pPr algn="ctr"/>
            <a:r>
              <a:rPr lang="ar-IQ" sz="6000" b="1" u="sng" dirty="0">
                <a:solidFill>
                  <a:srgbClr val="FF0000"/>
                </a:solidFill>
                <a:latin typeface="Calibri"/>
                <a:cs typeface="PT Bold Heading" panose="02010400000000000000" pitchFamily="2" charset="-78"/>
              </a:rPr>
              <a:t>ا</a:t>
            </a:r>
            <a:r>
              <a:rPr kumimoji="0" lang="ar-SA" sz="6000" b="1" i="0" u="sng" strike="noStrike" kern="1200" cap="none" spc="0" normalizeH="0" baseline="0" noProof="0" dirty="0">
                <a:ln>
                  <a:noFill/>
                </a:ln>
                <a:solidFill>
                  <a:srgbClr val="FF0000"/>
                </a:solidFill>
                <a:effectLst/>
                <a:uLnTx/>
                <a:uFillTx/>
                <a:latin typeface="Calibri"/>
                <a:cs typeface="PT Bold Heading" panose="02010400000000000000" pitchFamily="2" charset="-78"/>
              </a:rPr>
              <a:t>لعمليات العقلية المتعلقة بالفعل الكامن</a:t>
            </a:r>
            <a:r>
              <a:rPr kumimoji="0" lang="ar-SA" sz="6000" b="1" i="0" u="none" strike="noStrike" kern="1200" cap="none" spc="0" normalizeH="0" baseline="0" noProof="0" dirty="0">
                <a:ln>
                  <a:noFill/>
                </a:ln>
                <a:solidFill>
                  <a:srgbClr val="FF0000"/>
                </a:solidFill>
                <a:effectLst/>
                <a:uLnTx/>
                <a:uFillTx/>
                <a:latin typeface="Calibri"/>
                <a:cs typeface="PT Bold Heading" panose="02010400000000000000" pitchFamily="2" charset="-78"/>
              </a:rPr>
              <a:t>:</a:t>
            </a:r>
            <a:endParaRPr lang="ar-IQ" sz="6000" dirty="0">
              <a:solidFill>
                <a:srgbClr val="FF0000"/>
              </a:solidFill>
            </a:endParaRPr>
          </a:p>
        </p:txBody>
      </p:sp>
    </p:spTree>
    <p:extLst>
      <p:ext uri="{BB962C8B-B14F-4D97-AF65-F5344CB8AC3E}">
        <p14:creationId xmlns:p14="http://schemas.microsoft.com/office/powerpoint/2010/main" val="35756429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p:nvPr/>
        </p:nvSpPr>
        <p:spPr>
          <a:xfrm rot="-5400000" flipH="1">
            <a:off x="16351493" y="-672069"/>
            <a:ext cx="2117840" cy="3264897"/>
          </a:xfrm>
          <a:custGeom>
            <a:avLst/>
            <a:gdLst/>
            <a:ahLst/>
            <a:cxnLst/>
            <a:rect l="l" t="t" r="r" b="b"/>
            <a:pathLst>
              <a:path w="2117840" h="3264897">
                <a:moveTo>
                  <a:pt x="2117840" y="0"/>
                </a:moveTo>
                <a:lnTo>
                  <a:pt x="0" y="0"/>
                </a:lnTo>
                <a:lnTo>
                  <a:pt x="0" y="3264898"/>
                </a:lnTo>
                <a:lnTo>
                  <a:pt x="2117840" y="3264898"/>
                </a:lnTo>
                <a:lnTo>
                  <a:pt x="2117840" y="0"/>
                </a:lnTo>
                <a:close/>
              </a:path>
            </a:pathLst>
          </a:custGeom>
          <a:blipFill>
            <a:blip r:embed="rId2">
              <a:extLst>
                <a:ext uri="{96DAC541-7B7A-43D3-8B79-37D633B846F1}">
                  <asvg:svgBlip xmlns:asvg="http://schemas.microsoft.com/office/drawing/2016/SVG/main" r:embed="rId3"/>
                </a:ext>
              </a:extLst>
            </a:blip>
            <a:stretch>
              <a:fillRect r="-75183"/>
            </a:stretch>
          </a:blipFill>
        </p:spPr>
      </p:sp>
      <p:grpSp>
        <p:nvGrpSpPr>
          <p:cNvPr id="4" name="Group 4"/>
          <p:cNvGrpSpPr/>
          <p:nvPr/>
        </p:nvGrpSpPr>
        <p:grpSpPr>
          <a:xfrm>
            <a:off x="3938494" y="9963150"/>
            <a:ext cx="16477376" cy="783580"/>
            <a:chOff x="0" y="0"/>
            <a:chExt cx="4339720" cy="206375"/>
          </a:xfrm>
        </p:grpSpPr>
        <p:sp>
          <p:nvSpPr>
            <p:cNvPr id="5" name="Freeform 5"/>
            <p:cNvSpPr/>
            <p:nvPr/>
          </p:nvSpPr>
          <p:spPr>
            <a:xfrm>
              <a:off x="0" y="0"/>
              <a:ext cx="4339720" cy="206375"/>
            </a:xfrm>
            <a:custGeom>
              <a:avLst/>
              <a:gdLst/>
              <a:ahLst/>
              <a:cxnLst/>
              <a:rect l="l" t="t" r="r" b="b"/>
              <a:pathLst>
                <a:path w="4339720" h="206375">
                  <a:moveTo>
                    <a:pt x="203200" y="0"/>
                  </a:moveTo>
                  <a:lnTo>
                    <a:pt x="4339720" y="0"/>
                  </a:lnTo>
                  <a:lnTo>
                    <a:pt x="4136520" y="206375"/>
                  </a:lnTo>
                  <a:lnTo>
                    <a:pt x="0" y="206375"/>
                  </a:lnTo>
                  <a:lnTo>
                    <a:pt x="203200" y="0"/>
                  </a:lnTo>
                  <a:close/>
                </a:path>
              </a:pathLst>
            </a:custGeom>
            <a:solidFill>
              <a:srgbClr val="FFA916"/>
            </a:solidFill>
          </p:spPr>
        </p:sp>
        <p:sp>
          <p:nvSpPr>
            <p:cNvPr id="6" name="TextBox 6"/>
            <p:cNvSpPr txBox="1"/>
            <p:nvPr/>
          </p:nvSpPr>
          <p:spPr>
            <a:xfrm>
              <a:off x="101600" y="-57150"/>
              <a:ext cx="4136520" cy="263525"/>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7" name="Group 7"/>
          <p:cNvGrpSpPr/>
          <p:nvPr/>
        </p:nvGrpSpPr>
        <p:grpSpPr>
          <a:xfrm>
            <a:off x="-1024868" y="9963150"/>
            <a:ext cx="7295490" cy="783580"/>
            <a:chOff x="0" y="0"/>
            <a:chExt cx="1921446" cy="206375"/>
          </a:xfrm>
        </p:grpSpPr>
        <p:sp>
          <p:nvSpPr>
            <p:cNvPr id="8" name="Freeform 8"/>
            <p:cNvSpPr/>
            <p:nvPr/>
          </p:nvSpPr>
          <p:spPr>
            <a:xfrm>
              <a:off x="0" y="0"/>
              <a:ext cx="1921446" cy="206375"/>
            </a:xfrm>
            <a:custGeom>
              <a:avLst/>
              <a:gdLst/>
              <a:ahLst/>
              <a:cxnLst/>
              <a:rect l="l" t="t" r="r" b="b"/>
              <a:pathLst>
                <a:path w="1921446" h="206375">
                  <a:moveTo>
                    <a:pt x="203200" y="0"/>
                  </a:moveTo>
                  <a:lnTo>
                    <a:pt x="1921446" y="0"/>
                  </a:lnTo>
                  <a:lnTo>
                    <a:pt x="1718246" y="206375"/>
                  </a:lnTo>
                  <a:lnTo>
                    <a:pt x="0" y="206375"/>
                  </a:lnTo>
                  <a:lnTo>
                    <a:pt x="203200" y="0"/>
                  </a:lnTo>
                  <a:close/>
                </a:path>
              </a:pathLst>
            </a:custGeom>
            <a:solidFill>
              <a:srgbClr val="024A59"/>
            </a:solidFill>
          </p:spPr>
        </p:sp>
        <p:sp>
          <p:nvSpPr>
            <p:cNvPr id="9" name="TextBox 9"/>
            <p:cNvSpPr txBox="1"/>
            <p:nvPr/>
          </p:nvSpPr>
          <p:spPr>
            <a:xfrm>
              <a:off x="101600" y="-57150"/>
              <a:ext cx="1718246" cy="263525"/>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8" name="Freeform 2">
            <a:extLst>
              <a:ext uri="{FF2B5EF4-FFF2-40B4-BE49-F238E27FC236}">
                <a16:creationId xmlns:a16="http://schemas.microsoft.com/office/drawing/2014/main" id="{224C0F88-24FC-46CB-9552-5B7F147A0369}"/>
              </a:ext>
            </a:extLst>
          </p:cNvPr>
          <p:cNvSpPr/>
          <p:nvPr/>
        </p:nvSpPr>
        <p:spPr>
          <a:xfrm rot="-5400000" flipH="1" flipV="1">
            <a:off x="-183894" y="-674598"/>
            <a:ext cx="2117840" cy="3264897"/>
          </a:xfrm>
          <a:custGeom>
            <a:avLst/>
            <a:gdLst/>
            <a:ahLst/>
            <a:cxnLst/>
            <a:rect l="l" t="t" r="r" b="b"/>
            <a:pathLst>
              <a:path w="2117840" h="3264897">
                <a:moveTo>
                  <a:pt x="2117840" y="3264897"/>
                </a:moveTo>
                <a:lnTo>
                  <a:pt x="0" y="3264897"/>
                </a:lnTo>
                <a:lnTo>
                  <a:pt x="0" y="0"/>
                </a:lnTo>
                <a:lnTo>
                  <a:pt x="2117840" y="0"/>
                </a:lnTo>
                <a:lnTo>
                  <a:pt x="2117840" y="3264897"/>
                </a:lnTo>
                <a:close/>
              </a:path>
            </a:pathLst>
          </a:custGeom>
          <a:blipFill>
            <a:blip r:embed="rId2">
              <a:extLst>
                <a:ext uri="{96DAC541-7B7A-43D3-8B79-37D633B846F1}">
                  <asvg:svgBlip xmlns:asvg="http://schemas.microsoft.com/office/drawing/2016/SVG/main" r:embed="rId3"/>
                </a:ext>
              </a:extLst>
            </a:blip>
            <a:stretch>
              <a:fillRect r="-75183"/>
            </a:stretch>
          </a:blipFill>
        </p:spPr>
      </p:sp>
      <p:sp>
        <p:nvSpPr>
          <p:cNvPr id="16" name="مربع نص 15">
            <a:extLst>
              <a:ext uri="{FF2B5EF4-FFF2-40B4-BE49-F238E27FC236}">
                <a16:creationId xmlns:a16="http://schemas.microsoft.com/office/drawing/2014/main" id="{0C3F7663-CD4D-44E0-84DC-FF3B51AE7579}"/>
              </a:ext>
            </a:extLst>
          </p:cNvPr>
          <p:cNvSpPr txBox="1"/>
          <p:nvPr/>
        </p:nvSpPr>
        <p:spPr>
          <a:xfrm>
            <a:off x="-96982" y="298108"/>
            <a:ext cx="18288000" cy="5570756"/>
          </a:xfrm>
          <a:prstGeom prst="rect">
            <a:avLst/>
          </a:prstGeom>
          <a:noFill/>
        </p:spPr>
        <p:txBody>
          <a:bodyPr wrap="square">
            <a:spAutoFit/>
          </a:bodyPr>
          <a:lstStyle/>
          <a:p>
            <a:pPr algn="ctr"/>
            <a:r>
              <a:rPr kumimoji="0" lang="ar-SA" sz="4400" b="1" i="0" u="none" strike="noStrike" kern="1200" cap="none" spc="0" normalizeH="0" baseline="0" noProof="0" dirty="0">
                <a:ln>
                  <a:noFill/>
                </a:ln>
                <a:solidFill>
                  <a:schemeClr val="tx1"/>
                </a:solidFill>
                <a:effectLst/>
                <a:uLnTx/>
                <a:uFillTx/>
                <a:latin typeface="Calibri"/>
                <a:cs typeface="PT Bold Heading" panose="02010400000000000000" pitchFamily="2" charset="-78"/>
              </a:rPr>
              <a:t>شروط حدوث الادراك:</a:t>
            </a:r>
            <a:br>
              <a:rPr kumimoji="0" lang="en-US" sz="4400" b="1" i="0" u="none" strike="noStrike" kern="1200" cap="none" spc="0" normalizeH="0" baseline="0" noProof="0" dirty="0">
                <a:ln>
                  <a:noFill/>
                </a:ln>
                <a:solidFill>
                  <a:schemeClr val="tx1"/>
                </a:solidFill>
                <a:effectLst/>
                <a:uLnTx/>
                <a:uFillTx/>
                <a:latin typeface="Calibri"/>
                <a:cs typeface="PT Bold Heading" panose="02010400000000000000" pitchFamily="2" charset="-78"/>
              </a:rPr>
            </a:br>
            <a:r>
              <a:rPr kumimoji="0" lang="ar-SA" sz="4400" b="1" i="0" u="sng" strike="noStrike" kern="1200" cap="none" spc="0" normalizeH="0" baseline="0" noProof="0" dirty="0">
                <a:ln>
                  <a:noFill/>
                </a:ln>
                <a:solidFill>
                  <a:srgbClr val="00B050"/>
                </a:solidFill>
                <a:effectLst/>
                <a:uLnTx/>
                <a:uFillTx/>
                <a:latin typeface="Calibri"/>
                <a:cs typeface="PT Bold Heading" panose="02010400000000000000" pitchFamily="2" charset="-78"/>
              </a:rPr>
              <a:t>- وجود الذات التي تدرك:</a:t>
            </a:r>
            <a:r>
              <a:rPr kumimoji="0" lang="ar-IQ" sz="4400" b="1" i="0" u="sng" strike="noStrike" kern="1200" cap="none" spc="0" normalizeH="0" baseline="0" noProof="0" dirty="0">
                <a:ln>
                  <a:noFill/>
                </a:ln>
                <a:solidFill>
                  <a:srgbClr val="00B050"/>
                </a:solidFill>
                <a:effectLst/>
                <a:uLnTx/>
                <a:uFillTx/>
                <a:latin typeface="Calibri"/>
                <a:cs typeface="PT Bold Heading" panose="02010400000000000000" pitchFamily="2" charset="-78"/>
              </a:rPr>
              <a:t> </a:t>
            </a:r>
            <a:r>
              <a:rPr kumimoji="0" lang="ar-SA" sz="4400" b="1" i="0" u="none" strike="noStrike" kern="1200" cap="none" spc="0" normalizeH="0" baseline="0" noProof="0" dirty="0">
                <a:ln>
                  <a:noFill/>
                </a:ln>
                <a:solidFill>
                  <a:schemeClr val="tx1"/>
                </a:solidFill>
                <a:effectLst/>
                <a:uLnTx/>
                <a:uFillTx/>
                <a:latin typeface="Calibri"/>
                <a:cs typeface="PT Bold Heading" panose="02010400000000000000" pitchFamily="2" charset="-78"/>
              </a:rPr>
              <a:t>يستخدم الانسان في العادة حواسه المتعددة للتعرف على العالم حيث يبدأ الطفل باستخدام حاسة الذوق للتعرف على الاشياء ثم يتدرج حتى يصل الى استخدام العلاقات المترابطة.</a:t>
            </a:r>
            <a:endParaRPr kumimoji="0" lang="en-US" sz="4400" b="1" i="0" u="none" strike="noStrike" kern="1200" cap="none" spc="0" normalizeH="0" baseline="0" noProof="0" dirty="0">
              <a:ln>
                <a:noFill/>
              </a:ln>
              <a:solidFill>
                <a:schemeClr val="tx1"/>
              </a:solidFill>
              <a:effectLst/>
              <a:uLnTx/>
              <a:uFillTx/>
              <a:latin typeface="Calibri"/>
              <a:cs typeface="PT Bold Heading" panose="02010400000000000000" pitchFamily="2" charset="-78"/>
            </a:endParaRPr>
          </a:p>
          <a:p>
            <a:pPr algn="r"/>
            <a:r>
              <a:rPr lang="ar-SA" sz="4800" b="1" u="sng" dirty="0">
                <a:solidFill>
                  <a:srgbClr val="00B050"/>
                </a:solidFill>
                <a:cs typeface="PT Bold Heading" panose="02010400000000000000" pitchFamily="2" charset="-78"/>
              </a:rPr>
              <a:t>- </a:t>
            </a:r>
            <a:r>
              <a:rPr lang="ar-IQ" sz="4800" b="1" u="sng" dirty="0">
                <a:solidFill>
                  <a:srgbClr val="00B050"/>
                </a:solidFill>
                <a:cs typeface="PT Bold Heading" panose="02010400000000000000" pitchFamily="2" charset="-78"/>
              </a:rPr>
              <a:t>وجود ما نود ان ادراكه: </a:t>
            </a:r>
            <a:r>
              <a:rPr lang="ar-IQ" sz="4800" b="1" dirty="0">
                <a:solidFill>
                  <a:srgbClr val="FF0000"/>
                </a:solidFill>
                <a:cs typeface="PT Bold Heading" panose="02010400000000000000" pitchFamily="2" charset="-78"/>
              </a:rPr>
              <a:t>ان اعلم من حولنا مليء بالأشياء والمواضيع والتي تتمايز عن بعضها البعض فلكل شيء خصائصه وعلى الانسان او الذات التي تدرك ان تقوم بعملية الفصل بين هذه الاشياء. </a:t>
            </a:r>
            <a:br>
              <a:rPr lang="en-US" sz="4800" b="1" dirty="0">
                <a:cs typeface="PT Bold Heading" panose="02010400000000000000" pitchFamily="2" charset="-78"/>
              </a:rPr>
            </a:br>
            <a:endParaRPr lang="ar-IQ" sz="3600" dirty="0"/>
          </a:p>
        </p:txBody>
      </p:sp>
      <p:pic>
        <p:nvPicPr>
          <p:cNvPr id="10" name="صورة 9">
            <a:extLst>
              <a:ext uri="{FF2B5EF4-FFF2-40B4-BE49-F238E27FC236}">
                <a16:creationId xmlns:a16="http://schemas.microsoft.com/office/drawing/2014/main" id="{CF9FFF88-36E5-46AB-8A49-D56698B642E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210" y="5676900"/>
            <a:ext cx="4769390" cy="4253954"/>
          </a:xfrm>
          <a:prstGeom prst="rect">
            <a:avLst/>
          </a:prstGeom>
        </p:spPr>
      </p:pic>
      <p:pic>
        <p:nvPicPr>
          <p:cNvPr id="12" name="صورة 11">
            <a:extLst>
              <a:ext uri="{FF2B5EF4-FFF2-40B4-BE49-F238E27FC236}">
                <a16:creationId xmlns:a16="http://schemas.microsoft.com/office/drawing/2014/main" id="{8E277CFF-A05C-47BB-8935-F37B8EF7370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00600" y="5722268"/>
            <a:ext cx="5105400" cy="4240882"/>
          </a:xfrm>
          <a:prstGeom prst="rect">
            <a:avLst/>
          </a:prstGeom>
        </p:spPr>
      </p:pic>
      <p:pic>
        <p:nvPicPr>
          <p:cNvPr id="14" name="صورة 13">
            <a:extLst>
              <a:ext uri="{FF2B5EF4-FFF2-40B4-BE49-F238E27FC236}">
                <a16:creationId xmlns:a16="http://schemas.microsoft.com/office/drawing/2014/main" id="{876E588E-7325-437A-986A-F04C1349306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906000" y="5676900"/>
            <a:ext cx="4143375" cy="4286249"/>
          </a:xfrm>
          <a:prstGeom prst="rect">
            <a:avLst/>
          </a:prstGeom>
        </p:spPr>
      </p:pic>
      <p:pic>
        <p:nvPicPr>
          <p:cNvPr id="17" name="صورة 16">
            <a:extLst>
              <a:ext uri="{FF2B5EF4-FFF2-40B4-BE49-F238E27FC236}">
                <a16:creationId xmlns:a16="http://schemas.microsoft.com/office/drawing/2014/main" id="{41A8B441-4E2F-41F9-A93B-5F16D29807E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4049375" y="5722267"/>
            <a:ext cx="4207415" cy="4240881"/>
          </a:xfrm>
          <a:prstGeom prst="rect">
            <a:avLst/>
          </a:prstGeom>
        </p:spPr>
      </p:pic>
    </p:spTree>
    <p:extLst>
      <p:ext uri="{BB962C8B-B14F-4D97-AF65-F5344CB8AC3E}">
        <p14:creationId xmlns:p14="http://schemas.microsoft.com/office/powerpoint/2010/main" val="37972043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p:nvPr/>
        </p:nvSpPr>
        <p:spPr>
          <a:xfrm rot="-5400000" flipH="1">
            <a:off x="16351493" y="-672069"/>
            <a:ext cx="2117840" cy="3264897"/>
          </a:xfrm>
          <a:custGeom>
            <a:avLst/>
            <a:gdLst/>
            <a:ahLst/>
            <a:cxnLst/>
            <a:rect l="l" t="t" r="r" b="b"/>
            <a:pathLst>
              <a:path w="2117840" h="3264897">
                <a:moveTo>
                  <a:pt x="2117840" y="0"/>
                </a:moveTo>
                <a:lnTo>
                  <a:pt x="0" y="0"/>
                </a:lnTo>
                <a:lnTo>
                  <a:pt x="0" y="3264898"/>
                </a:lnTo>
                <a:lnTo>
                  <a:pt x="2117840" y="3264898"/>
                </a:lnTo>
                <a:lnTo>
                  <a:pt x="2117840" y="0"/>
                </a:lnTo>
                <a:close/>
              </a:path>
            </a:pathLst>
          </a:custGeom>
          <a:blipFill>
            <a:blip r:embed="rId2">
              <a:extLst>
                <a:ext uri="{96DAC541-7B7A-43D3-8B79-37D633B846F1}">
                  <asvg:svgBlip xmlns:asvg="http://schemas.microsoft.com/office/drawing/2016/SVG/main" r:embed="rId3"/>
                </a:ext>
              </a:extLst>
            </a:blip>
            <a:stretch>
              <a:fillRect r="-75183"/>
            </a:stretch>
          </a:blipFill>
        </p:spPr>
      </p:sp>
      <p:grpSp>
        <p:nvGrpSpPr>
          <p:cNvPr id="4" name="Group 4"/>
          <p:cNvGrpSpPr/>
          <p:nvPr/>
        </p:nvGrpSpPr>
        <p:grpSpPr>
          <a:xfrm>
            <a:off x="3938494" y="9963150"/>
            <a:ext cx="16477376" cy="783580"/>
            <a:chOff x="0" y="0"/>
            <a:chExt cx="4339720" cy="206375"/>
          </a:xfrm>
        </p:grpSpPr>
        <p:sp>
          <p:nvSpPr>
            <p:cNvPr id="5" name="Freeform 5"/>
            <p:cNvSpPr/>
            <p:nvPr/>
          </p:nvSpPr>
          <p:spPr>
            <a:xfrm>
              <a:off x="0" y="0"/>
              <a:ext cx="4339720" cy="206375"/>
            </a:xfrm>
            <a:custGeom>
              <a:avLst/>
              <a:gdLst/>
              <a:ahLst/>
              <a:cxnLst/>
              <a:rect l="l" t="t" r="r" b="b"/>
              <a:pathLst>
                <a:path w="4339720" h="206375">
                  <a:moveTo>
                    <a:pt x="203200" y="0"/>
                  </a:moveTo>
                  <a:lnTo>
                    <a:pt x="4339720" y="0"/>
                  </a:lnTo>
                  <a:lnTo>
                    <a:pt x="4136520" y="206375"/>
                  </a:lnTo>
                  <a:lnTo>
                    <a:pt x="0" y="206375"/>
                  </a:lnTo>
                  <a:lnTo>
                    <a:pt x="203200" y="0"/>
                  </a:lnTo>
                  <a:close/>
                </a:path>
              </a:pathLst>
            </a:custGeom>
            <a:solidFill>
              <a:srgbClr val="FFA916"/>
            </a:solidFill>
          </p:spPr>
        </p:sp>
        <p:sp>
          <p:nvSpPr>
            <p:cNvPr id="6" name="TextBox 6"/>
            <p:cNvSpPr txBox="1"/>
            <p:nvPr/>
          </p:nvSpPr>
          <p:spPr>
            <a:xfrm>
              <a:off x="101600" y="-57150"/>
              <a:ext cx="4136520" cy="263525"/>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7" name="Group 7"/>
          <p:cNvGrpSpPr/>
          <p:nvPr/>
        </p:nvGrpSpPr>
        <p:grpSpPr>
          <a:xfrm>
            <a:off x="-1024868" y="9963150"/>
            <a:ext cx="7295490" cy="783580"/>
            <a:chOff x="0" y="0"/>
            <a:chExt cx="1921446" cy="206375"/>
          </a:xfrm>
        </p:grpSpPr>
        <p:sp>
          <p:nvSpPr>
            <p:cNvPr id="8" name="Freeform 8"/>
            <p:cNvSpPr/>
            <p:nvPr/>
          </p:nvSpPr>
          <p:spPr>
            <a:xfrm>
              <a:off x="0" y="0"/>
              <a:ext cx="1921446" cy="206375"/>
            </a:xfrm>
            <a:custGeom>
              <a:avLst/>
              <a:gdLst/>
              <a:ahLst/>
              <a:cxnLst/>
              <a:rect l="l" t="t" r="r" b="b"/>
              <a:pathLst>
                <a:path w="1921446" h="206375">
                  <a:moveTo>
                    <a:pt x="203200" y="0"/>
                  </a:moveTo>
                  <a:lnTo>
                    <a:pt x="1921446" y="0"/>
                  </a:lnTo>
                  <a:lnTo>
                    <a:pt x="1718246" y="206375"/>
                  </a:lnTo>
                  <a:lnTo>
                    <a:pt x="0" y="206375"/>
                  </a:lnTo>
                  <a:lnTo>
                    <a:pt x="203200" y="0"/>
                  </a:lnTo>
                  <a:close/>
                </a:path>
              </a:pathLst>
            </a:custGeom>
            <a:solidFill>
              <a:srgbClr val="024A59"/>
            </a:solidFill>
          </p:spPr>
        </p:sp>
        <p:sp>
          <p:nvSpPr>
            <p:cNvPr id="9" name="TextBox 9"/>
            <p:cNvSpPr txBox="1"/>
            <p:nvPr/>
          </p:nvSpPr>
          <p:spPr>
            <a:xfrm>
              <a:off x="101600" y="-57150"/>
              <a:ext cx="1718246" cy="263525"/>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8" name="Freeform 2">
            <a:extLst>
              <a:ext uri="{FF2B5EF4-FFF2-40B4-BE49-F238E27FC236}">
                <a16:creationId xmlns:a16="http://schemas.microsoft.com/office/drawing/2014/main" id="{224C0F88-24FC-46CB-9552-5B7F147A0369}"/>
              </a:ext>
            </a:extLst>
          </p:cNvPr>
          <p:cNvSpPr/>
          <p:nvPr/>
        </p:nvSpPr>
        <p:spPr>
          <a:xfrm rot="-5400000" flipH="1" flipV="1">
            <a:off x="-183894" y="-674598"/>
            <a:ext cx="2117840" cy="3264897"/>
          </a:xfrm>
          <a:custGeom>
            <a:avLst/>
            <a:gdLst/>
            <a:ahLst/>
            <a:cxnLst/>
            <a:rect l="l" t="t" r="r" b="b"/>
            <a:pathLst>
              <a:path w="2117840" h="3264897">
                <a:moveTo>
                  <a:pt x="2117840" y="3264897"/>
                </a:moveTo>
                <a:lnTo>
                  <a:pt x="0" y="3264897"/>
                </a:lnTo>
                <a:lnTo>
                  <a:pt x="0" y="0"/>
                </a:lnTo>
                <a:lnTo>
                  <a:pt x="2117840" y="0"/>
                </a:lnTo>
                <a:lnTo>
                  <a:pt x="2117840" y="3264897"/>
                </a:lnTo>
                <a:close/>
              </a:path>
            </a:pathLst>
          </a:custGeom>
          <a:blipFill>
            <a:blip r:embed="rId2">
              <a:extLst>
                <a:ext uri="{96DAC541-7B7A-43D3-8B79-37D633B846F1}">
                  <asvg:svgBlip xmlns:asvg="http://schemas.microsoft.com/office/drawing/2016/SVG/main" r:embed="rId3"/>
                </a:ext>
              </a:extLst>
            </a:blip>
            <a:stretch>
              <a:fillRect r="-75183"/>
            </a:stretch>
          </a:blipFill>
        </p:spPr>
      </p:sp>
      <p:sp>
        <p:nvSpPr>
          <p:cNvPr id="16" name="مربع نص 15">
            <a:extLst>
              <a:ext uri="{FF2B5EF4-FFF2-40B4-BE49-F238E27FC236}">
                <a16:creationId xmlns:a16="http://schemas.microsoft.com/office/drawing/2014/main" id="{0C3F7663-CD4D-44E0-84DC-FF3B51AE7579}"/>
              </a:ext>
            </a:extLst>
          </p:cNvPr>
          <p:cNvSpPr txBox="1"/>
          <p:nvPr/>
        </p:nvSpPr>
        <p:spPr>
          <a:xfrm>
            <a:off x="-96982" y="38100"/>
            <a:ext cx="18288000" cy="7140416"/>
          </a:xfrm>
          <a:prstGeom prst="rect">
            <a:avLst/>
          </a:prstGeom>
          <a:noFill/>
        </p:spPr>
        <p:txBody>
          <a:bodyPr wrap="square">
            <a:spAutoFit/>
          </a:bodyPr>
          <a:lstStyle/>
          <a:p>
            <a:pPr algn="ctr"/>
            <a:r>
              <a:rPr lang="ar-SA" sz="4400" b="1" u="sng" dirty="0">
                <a:solidFill>
                  <a:srgbClr val="0070C0"/>
                </a:solidFill>
                <a:cs typeface="PT Bold Heading" panose="02010400000000000000" pitchFamily="2" charset="-78"/>
              </a:rPr>
              <a:t>الخيال الحركي(الابداع)</a:t>
            </a:r>
            <a:r>
              <a:rPr lang="ar-SA" sz="4400" b="1" dirty="0">
                <a:solidFill>
                  <a:srgbClr val="0070C0"/>
                </a:solidFill>
                <a:cs typeface="PT Bold Heading" panose="02010400000000000000" pitchFamily="2" charset="-78"/>
              </a:rPr>
              <a:t> </a:t>
            </a:r>
            <a:endParaRPr lang="en-US" sz="4400" b="1" dirty="0">
              <a:solidFill>
                <a:srgbClr val="0070C0"/>
              </a:solidFill>
              <a:cs typeface="PT Bold Heading" panose="02010400000000000000" pitchFamily="2" charset="-78"/>
            </a:endParaRPr>
          </a:p>
          <a:p>
            <a:pPr algn="ctr">
              <a:lnSpc>
                <a:spcPct val="150000"/>
              </a:lnSpc>
            </a:pPr>
            <a:r>
              <a:rPr lang="ar-SA" sz="4400" b="1" dirty="0">
                <a:cs typeface="PT Bold Heading" panose="02010400000000000000" pitchFamily="2" charset="-78"/>
              </a:rPr>
              <a:t>وهي عملية عليا تقوم على تركيب الخبرات السابقة في تنظيمات جديدة لم تكن مرة على الفرد من قبل ,اذ ان التخيل عملية تعتمد على التركيز في استرجاع الماضي بصيغ مرتبطة بالحاضر وتمتد الى المستقبل , فالخيال تكنيك جديد غير معروف وانما مبتكر ناتج عن تجربة كبيرة وقوة ابداع بدون عرض سابق للحركة وهو امتزاج لخبرات الرياضي مع قوة تفكيره وابداعه.</a:t>
            </a:r>
            <a:endParaRPr kumimoji="0" lang="en-US" sz="4400" b="1" i="0" u="none" strike="noStrike" kern="1200" cap="none" spc="0" normalizeH="0" baseline="0" noProof="0" dirty="0">
              <a:ln>
                <a:noFill/>
              </a:ln>
              <a:effectLst/>
              <a:uLnTx/>
              <a:uFillTx/>
              <a:latin typeface="Calibri"/>
              <a:cs typeface="PT Bold Heading" panose="02010400000000000000" pitchFamily="2" charset="-78"/>
            </a:endParaRPr>
          </a:p>
          <a:p>
            <a:pPr algn="r"/>
            <a:br>
              <a:rPr lang="en-US" sz="4800" b="1" dirty="0">
                <a:cs typeface="PT Bold Heading" panose="02010400000000000000" pitchFamily="2" charset="-78"/>
              </a:rPr>
            </a:br>
            <a:endParaRPr lang="ar-IQ" sz="3600" dirty="0"/>
          </a:p>
        </p:txBody>
      </p:sp>
      <p:pic>
        <p:nvPicPr>
          <p:cNvPr id="10" name="صورة 9">
            <a:extLst>
              <a:ext uri="{FF2B5EF4-FFF2-40B4-BE49-F238E27FC236}">
                <a16:creationId xmlns:a16="http://schemas.microsoft.com/office/drawing/2014/main" id="{28A0BE38-A4E0-4F47-A2E9-8D89A872C3C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636" y="6362700"/>
            <a:ext cx="7204364" cy="3600450"/>
          </a:xfrm>
          <a:prstGeom prst="rect">
            <a:avLst/>
          </a:prstGeom>
        </p:spPr>
      </p:pic>
      <p:pic>
        <p:nvPicPr>
          <p:cNvPr id="12" name="صورة 11">
            <a:extLst>
              <a:ext uri="{FF2B5EF4-FFF2-40B4-BE49-F238E27FC236}">
                <a16:creationId xmlns:a16="http://schemas.microsoft.com/office/drawing/2014/main" id="{4F4628B3-7504-4D08-9859-E1A6DE75033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39000" y="6362701"/>
            <a:ext cx="6629400" cy="3581400"/>
          </a:xfrm>
          <a:prstGeom prst="rect">
            <a:avLst/>
          </a:prstGeom>
        </p:spPr>
      </p:pic>
    </p:spTree>
    <p:extLst>
      <p:ext uri="{BB962C8B-B14F-4D97-AF65-F5344CB8AC3E}">
        <p14:creationId xmlns:p14="http://schemas.microsoft.com/office/powerpoint/2010/main" val="116249986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2677</TotalTime>
  <Words>853</Words>
  <Application>Microsoft Office PowerPoint</Application>
  <PresentationFormat>مخصص</PresentationFormat>
  <Paragraphs>56</Paragraphs>
  <Slides>15</Slides>
  <Notes>1</Notes>
  <HiddenSlides>0</HiddenSlides>
  <MMClips>0</MMClips>
  <ScaleCrop>false</ScaleCrop>
  <HeadingPairs>
    <vt:vector size="6" baseType="variant">
      <vt:variant>
        <vt:lpstr>الخطوط المستخدمة</vt:lpstr>
      </vt:variant>
      <vt:variant>
        <vt:i4>8</vt:i4>
      </vt:variant>
      <vt:variant>
        <vt:lpstr>نسق</vt:lpstr>
      </vt:variant>
      <vt:variant>
        <vt:i4>1</vt:i4>
      </vt:variant>
      <vt:variant>
        <vt:lpstr>عناوين الشرائح</vt:lpstr>
      </vt:variant>
      <vt:variant>
        <vt:i4>15</vt:i4>
      </vt:variant>
    </vt:vector>
  </HeadingPairs>
  <TitlesOfParts>
    <vt:vector size="24" baseType="lpstr">
      <vt:lpstr>Arial</vt:lpstr>
      <vt:lpstr>Traditional Arabic</vt:lpstr>
      <vt:lpstr>Poppins Bold</vt:lpstr>
      <vt:lpstr>Times New Roman</vt:lpstr>
      <vt:lpstr>Calibri</vt:lpstr>
      <vt:lpstr>PT Bold Heading</vt:lpstr>
      <vt:lpstr>Arabic Typesetting</vt:lpstr>
      <vt:lpstr>Gill Sans MT</vt:lpstr>
      <vt:lpstr>Office Theme</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White And Orange Modern Professional Enterprise Resource Planning Presentation</dc:title>
  <dc:creator>Lenovo</dc:creator>
  <cp:lastModifiedBy>Maher</cp:lastModifiedBy>
  <cp:revision>137</cp:revision>
  <cp:lastPrinted>2024-07-06T11:47:09Z</cp:lastPrinted>
  <dcterms:created xsi:type="dcterms:W3CDTF">2006-08-16T00:00:00Z</dcterms:created>
  <dcterms:modified xsi:type="dcterms:W3CDTF">2025-02-25T10:45:51Z</dcterms:modified>
  <dc:identifier>DAGJc8CwBgc</dc:identifier>
</cp:coreProperties>
</file>